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0" r:id="rId2"/>
    <p:sldId id="258" r:id="rId3"/>
    <p:sldId id="259" r:id="rId4"/>
    <p:sldId id="322" r:id="rId5"/>
    <p:sldId id="261" r:id="rId6"/>
    <p:sldId id="330" r:id="rId7"/>
    <p:sldId id="262" r:id="rId8"/>
    <p:sldId id="331" r:id="rId9"/>
    <p:sldId id="265" r:id="rId10"/>
    <p:sldId id="266" r:id="rId11"/>
    <p:sldId id="267" r:id="rId12"/>
    <p:sldId id="268" r:id="rId13"/>
    <p:sldId id="295" r:id="rId14"/>
    <p:sldId id="296" r:id="rId15"/>
    <p:sldId id="309" r:id="rId16"/>
    <p:sldId id="310" r:id="rId17"/>
    <p:sldId id="311" r:id="rId18"/>
    <p:sldId id="292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14" r:id="rId27"/>
  </p:sldIdLst>
  <p:sldSz cx="7734300" cy="10909300"/>
  <p:notesSz cx="7734300" cy="1090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3E5"/>
    <a:srgbClr val="45B3B9"/>
    <a:srgbClr val="8B86EE"/>
    <a:srgbClr val="3C9DA2"/>
    <a:srgbClr val="B5CD85"/>
    <a:srgbClr val="FFD13F"/>
    <a:srgbClr val="8DC590"/>
    <a:srgbClr val="FA6D2E"/>
    <a:srgbClr val="B29288"/>
    <a:srgbClr val="9B726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906" autoAdjust="0"/>
    <p:restoredTop sz="98930" autoAdjust="0"/>
  </p:normalViewPr>
  <p:slideViewPr>
    <p:cSldViewPr>
      <p:cViewPr>
        <p:scale>
          <a:sx n="100" d="100"/>
          <a:sy n="100" d="100"/>
        </p:scale>
        <p:origin x="-492" y="2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083333333333619"/>
          <c:y val="0.12361072773872619"/>
          <c:w val="0.56500026246720003"/>
          <c:h val="0.87638927226128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4548141630209824"/>
                  <c:y val="-5.2833636180092923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0.15817893393151483"/>
                  <c:y val="-0.10522208762366249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9.6118739853015889E-2"/>
                  <c:y val="3.8706844336765599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0.10465651032751352"/>
                  <c:y val="-9.0493517855722475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0.11579082505991249"/>
                  <c:y val="-3.9663065372642414E-2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268345127588642"/>
                  <c:y val="1.3968554411467817E-2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4.9343832020997513E-2"/>
                  <c:y val="0.12190777024964997"/>
                </c:manualLayout>
              </c:layout>
              <c:showPercent val="1"/>
              <c:separator>. 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186</c:v>
                </c:pt>
                <c:pt idx="1">
                  <c:v>84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33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На 1 жителя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979790026247145"/>
          <c:y val="8.3448293963254594E-2"/>
        </c:manualLayout>
      </c:layout>
    </c:title>
    <c:plotArea>
      <c:layout>
        <c:manualLayout>
          <c:layoutTarget val="inner"/>
          <c:xMode val="edge"/>
          <c:yMode val="edge"/>
          <c:x val="0.14504129998456144"/>
          <c:y val="0.17267116610423697"/>
          <c:w val="0.73932916473676058"/>
          <c:h val="0.718205474315719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>
                <c:manualLayout>
                  <c:x val="-2.9411764705882392E-3"/>
                  <c:y val="-2.4761904761904791E-2"/>
                </c:manualLayout>
              </c:layout>
              <c:showVal val="1"/>
            </c:dLbl>
            <c:dLbl>
              <c:idx val="1"/>
              <c:layout>
                <c:manualLayout>
                  <c:x val="8.8235294117647745E-2"/>
                  <c:y val="-9.5238095238095247E-2"/>
                </c:manualLayout>
              </c:layout>
              <c:showVal val="1"/>
            </c:dLbl>
            <c:numFmt formatCode="#,##0[$₽-485]" sourceLinked="0"/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6244</c:v>
                </c:pt>
                <c:pt idx="1">
                  <c:v>759</c:v>
                </c:pt>
                <c:pt idx="2">
                  <c:v>4032</c:v>
                </c:pt>
                <c:pt idx="3">
                  <c:v>35865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88"/>
          <c:w val="0.82097550306211764"/>
          <c:h val="0.665808330179723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473001.2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493098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544976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517171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590704</c:v>
                </c:pt>
              </c:numCache>
            </c:numRef>
          </c:val>
        </c:ser>
        <c:axId val="21058304"/>
        <c:axId val="21059840"/>
      </c:barChart>
      <c:catAx>
        <c:axId val="21058304"/>
        <c:scaling>
          <c:orientation val="minMax"/>
        </c:scaling>
        <c:delete val="1"/>
        <c:axPos val="b"/>
        <c:tickLblPos val="none"/>
        <c:crossAx val="21059840"/>
        <c:crosses val="autoZero"/>
        <c:auto val="1"/>
        <c:lblAlgn val="ctr"/>
        <c:lblOffset val="100"/>
      </c:catAx>
      <c:valAx>
        <c:axId val="21059840"/>
        <c:scaling>
          <c:orientation val="minMax"/>
          <c:max val="6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058304"/>
        <c:crosses val="autoZero"/>
        <c:crossBetween val="between"/>
        <c:majorUnit val="100000"/>
      </c:valAx>
    </c:plotArea>
    <c:legend>
      <c:legendPos val="b"/>
      <c:layout>
        <c:manualLayout>
          <c:xMode val="edge"/>
          <c:yMode val="edge"/>
          <c:x val="0.17100868856910278"/>
          <c:y val="0.8655020700279985"/>
          <c:w val="0.76345913657345554"/>
          <c:h val="0.1002287481659351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8279527559055109E-2"/>
          <c:y val="0"/>
          <c:w val="0.8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A6D2E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B9E3E5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dLbl>
              <c:idx val="3"/>
              <c:layout>
                <c:manualLayout>
                  <c:x val="-1.0044881889763909E-2"/>
                  <c:y val="-6.5450095765056393E-3"/>
                </c:manualLayout>
              </c:layout>
              <c:showPercent val="1"/>
            </c:dLbl>
            <c:dLbl>
              <c:idx val="4"/>
              <c:layout>
                <c:manualLayout>
                  <c:x val="1.334435695538058E-2"/>
                  <c:y val="-5.849719798538713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357807</c:v>
                </c:pt>
                <c:pt idx="1">
                  <c:v>170801</c:v>
                </c:pt>
                <c:pt idx="2">
                  <c:v>32704</c:v>
                </c:pt>
                <c:pt idx="3">
                  <c:v>12427</c:v>
                </c:pt>
                <c:pt idx="4">
                  <c:v>16964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94"/>
          <c:w val="0.82097550306211764"/>
          <c:h val="0.665808330179723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81702.899999999994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79509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78978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60464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66412</c:v>
                </c:pt>
              </c:numCache>
            </c:numRef>
          </c:val>
        </c:ser>
        <c:axId val="188179200"/>
        <c:axId val="188180736"/>
      </c:barChart>
      <c:catAx>
        <c:axId val="188179200"/>
        <c:scaling>
          <c:orientation val="minMax"/>
        </c:scaling>
        <c:delete val="1"/>
        <c:axPos val="b"/>
        <c:tickLblPos val="none"/>
        <c:crossAx val="188180736"/>
        <c:crosses val="autoZero"/>
        <c:auto val="1"/>
        <c:lblAlgn val="ctr"/>
        <c:lblOffset val="100"/>
      </c:catAx>
      <c:valAx>
        <c:axId val="188180736"/>
        <c:scaling>
          <c:orientation val="minMax"/>
          <c:max val="9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179200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0740715600205298"/>
          <c:y val="0.8655020700279985"/>
          <c:w val="0.76345913657345554"/>
          <c:h val="0.1002287481659351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148899656773683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2"/>
              <c:layout>
                <c:manualLayout>
                  <c:x val="-8.8180604988383777E-3"/>
                  <c:y val="-0.12244897959183668"/>
                </c:manualLayout>
              </c:layout>
              <c:showPercent val="1"/>
            </c:dLbl>
            <c:dLbl>
              <c:idx val="3"/>
              <c:layout>
                <c:manualLayout>
                  <c:x val="-1.3378189766413263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культуры</c:v>
                </c:pt>
                <c:pt idx="1">
                  <c:v>Библиотеки</c:v>
                </c:pt>
                <c:pt idx="2">
                  <c:v>Мероприятия в сфере культуры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48341</c:v>
                </c:pt>
                <c:pt idx="1">
                  <c:v>17286</c:v>
                </c:pt>
                <c:pt idx="2">
                  <c:v>755</c:v>
                </c:pt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94"/>
          <c:w val="0.82097550306211764"/>
          <c:h val="0.665808330179723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75894.7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77952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91139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г.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96834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1865886703027193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101499.7</c:v>
                </c:pt>
              </c:numCache>
            </c:numRef>
          </c:val>
        </c:ser>
        <c:gapWidth val="59"/>
        <c:axId val="188599680"/>
        <c:axId val="188626048"/>
      </c:barChart>
      <c:catAx>
        <c:axId val="188599680"/>
        <c:scaling>
          <c:orientation val="minMax"/>
        </c:scaling>
        <c:delete val="1"/>
        <c:axPos val="b"/>
        <c:tickLblPos val="none"/>
        <c:crossAx val="188626048"/>
        <c:crosses val="autoZero"/>
        <c:auto val="1"/>
        <c:lblAlgn val="ctr"/>
        <c:lblOffset val="100"/>
      </c:catAx>
      <c:valAx>
        <c:axId val="188626048"/>
        <c:scaling>
          <c:orientation val="minMax"/>
          <c:max val="11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599680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3039566174917786"/>
          <c:y val="0.8655020700279985"/>
          <c:w val="0.62834464657435796"/>
          <c:h val="0.1002287481659351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8.4548293963254681E-2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3"/>
              <c:layout>
                <c:manualLayout>
                  <c:x val="-9.6745406824147086E-3"/>
                  <c:y val="-3.429291338582678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 </c:v>
                </c:pt>
                <c:pt idx="2">
                  <c:v>Охрана семьи и детства </c:v>
                </c:pt>
                <c:pt idx="3">
                  <c:v>Другие вопросы в области социальной политики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6817.4</c:v>
                </c:pt>
                <c:pt idx="1">
                  <c:v>86036.5</c:v>
                </c:pt>
                <c:pt idx="2">
                  <c:v>4021</c:v>
                </c:pt>
                <c:pt idx="3">
                  <c:v>4624.8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 </c:v>
                </c:pt>
                <c:pt idx="2">
                  <c:v>Охрана семьи и детства </c:v>
                </c:pt>
                <c:pt idx="3">
                  <c:v>Другие вопросы в области социальной политики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96"/>
          <c:w val="0.82097550306211764"/>
          <c:h val="0.665808330179723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50829.3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56069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9158596554740999E-3"/>
                  <c:y val="3.935859606544892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84826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1.9157088122605493E-3"/>
                  <c:y val="1.311953202181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31303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35409.4</c:v>
                </c:pt>
              </c:numCache>
            </c:numRef>
          </c:val>
        </c:ser>
        <c:gapWidth val="76"/>
        <c:axId val="188926208"/>
        <c:axId val="188956672"/>
      </c:barChart>
      <c:catAx>
        <c:axId val="188926208"/>
        <c:scaling>
          <c:orientation val="minMax"/>
        </c:scaling>
        <c:delete val="1"/>
        <c:axPos val="b"/>
        <c:tickLblPos val="none"/>
        <c:crossAx val="188956672"/>
        <c:crosses val="autoZero"/>
        <c:auto val="1"/>
        <c:lblAlgn val="ctr"/>
        <c:lblOffset val="100"/>
      </c:catAx>
      <c:valAx>
        <c:axId val="188956672"/>
        <c:scaling>
          <c:orientation val="minMax"/>
          <c:max val="10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8926208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8441865025492676"/>
          <c:y val="0.8655020700279985"/>
          <c:w val="0.76345913657345554"/>
          <c:h val="0.1002287481659351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1612860892388439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3"/>
              <c:layout>
                <c:manualLayout>
                  <c:x val="-1.3378189766413267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6847.8</c:v>
                </c:pt>
                <c:pt idx="1">
                  <c:v>15314.4</c:v>
                </c:pt>
                <c:pt idx="2">
                  <c:v>13247.2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2361072773872608"/>
          <c:w val="0.8790326813986965"/>
          <c:h val="0.876389272261274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3876811594202896E-2"/>
          <c:y val="0.25959592260269793"/>
          <c:w val="0.56500026246720003"/>
          <c:h val="0.876389272261284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6177593289969194"/>
                  <c:y val="-3.412378685222487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-8.6635105156838785E-3"/>
                  <c:y val="-0.11848246241947025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1.5074235645503123E-2"/>
                  <c:y val="-9.1141732283464491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-0.13360712116893256"/>
                  <c:y val="6.5935103700272765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-0.1328000099146103"/>
                  <c:y val="-6.4307035150018088E-3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2032808398950152"/>
                  <c:y val="-7.6512238295794934E-4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0.13414983453155321"/>
                  <c:y val="2.5754135384239801E-2"/>
                </c:manualLayout>
              </c:layout>
              <c:showPercent val="1"/>
              <c:separator>. 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88,7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21.1</c:v>
                </c:pt>
                <c:pt idx="1">
                  <c:v>5.9</c:v>
                </c:pt>
                <c:pt idx="2">
                  <c:v>2.2000000000000002</c:v>
                </c:pt>
                <c:pt idx="3">
                  <c:v>179.2</c:v>
                </c:pt>
                <c:pt idx="4">
                  <c:v>68.400000000000006</c:v>
                </c:pt>
                <c:pt idx="5">
                  <c:v>2.6</c:v>
                </c:pt>
                <c:pt idx="6">
                  <c:v>17.8</c:v>
                </c:pt>
                <c:pt idx="7">
                  <c:v>686.6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explosion val="3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7%</a:t>
                    </a:r>
                    <a:endParaRPr lang="ru-RU"/>
                  </a:p>
                </c:rich>
              </c:tx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1%</a:t>
                    </a:r>
                    <a:endParaRPr lang="ru-RU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Развитие образования</c:v>
                </c:pt>
                <c:pt idx="1">
                  <c:v>Социальная поддержка граждан</c:v>
                </c:pt>
                <c:pt idx="2">
                  <c:v>Развитие кадровой политики</c:v>
                </c:pt>
                <c:pt idx="3">
                  <c:v>Развитие культуры</c:v>
                </c:pt>
                <c:pt idx="4">
                  <c:v>Прочие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550030</c:v>
                </c:pt>
                <c:pt idx="1">
                  <c:v>310241</c:v>
                </c:pt>
                <c:pt idx="2">
                  <c:v>171</c:v>
                </c:pt>
                <c:pt idx="3">
                  <c:v>72370</c:v>
                </c:pt>
                <c:pt idx="4">
                  <c:v>48</c:v>
                </c:pt>
              </c:numCache>
            </c:numRef>
          </c:val>
        </c:ser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135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161.30000000000001</c:v>
                </c:pt>
                <c:pt idx="1">
                  <c:v>149.30000000000001</c:v>
                </c:pt>
                <c:pt idx="2">
                  <c:v>179.4</c:v>
                </c:pt>
                <c:pt idx="3">
                  <c:v>186.5</c:v>
                </c:pt>
              </c:numCache>
            </c:numRef>
          </c:val>
        </c:ser>
        <c:gapWidth val="30"/>
        <c:overlap val="100"/>
        <c:axId val="184043392"/>
        <c:axId val="184044928"/>
      </c:barChart>
      <c:catAx>
        <c:axId val="184043392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84044928"/>
        <c:crosses val="autoZero"/>
        <c:auto val="1"/>
        <c:lblAlgn val="ctr"/>
        <c:lblOffset val="100"/>
      </c:catAx>
      <c:valAx>
        <c:axId val="184044928"/>
        <c:scaling>
          <c:orientation val="minMax"/>
          <c:max val="20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84043392"/>
        <c:crosses val="autoZero"/>
        <c:crossBetween val="between"/>
        <c:majorUnit val="2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246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61.9</c:v>
                </c:pt>
                <c:pt idx="1">
                  <c:v>58.8</c:v>
                </c:pt>
                <c:pt idx="2">
                  <c:v>68.400000000000006</c:v>
                </c:pt>
                <c:pt idx="3">
                  <c:v>84.3</c:v>
                </c:pt>
              </c:numCache>
            </c:numRef>
          </c:val>
        </c:ser>
        <c:gapWidth val="30"/>
        <c:overlap val="100"/>
        <c:axId val="184474240"/>
        <c:axId val="184484224"/>
      </c:barChart>
      <c:catAx>
        <c:axId val="184474240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84484224"/>
        <c:crosses val="autoZero"/>
        <c:auto val="1"/>
        <c:lblAlgn val="ctr"/>
        <c:lblOffset val="100"/>
      </c:catAx>
      <c:valAx>
        <c:axId val="184484224"/>
        <c:scaling>
          <c:orientation val="minMax"/>
          <c:max val="9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84474240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246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4.8</c:v>
                </c:pt>
                <c:pt idx="2">
                  <c:v>2.2000000000000002</c:v>
                </c:pt>
                <c:pt idx="3">
                  <c:v>2.8</c:v>
                </c:pt>
              </c:numCache>
            </c:numRef>
          </c:val>
        </c:ser>
        <c:gapWidth val="30"/>
        <c:overlap val="100"/>
        <c:axId val="184495488"/>
        <c:axId val="184505472"/>
      </c:barChart>
      <c:catAx>
        <c:axId val="18449548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84505472"/>
        <c:crosses val="autoZero"/>
        <c:auto val="1"/>
        <c:lblAlgn val="ctr"/>
        <c:lblOffset val="100"/>
      </c:catAx>
      <c:valAx>
        <c:axId val="184505472"/>
        <c:scaling>
          <c:orientation val="minMax"/>
          <c:max val="5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84495488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315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5.6</c:v>
                </c:pt>
                <c:pt idx="1">
                  <c:v>6.2</c:v>
                </c:pt>
                <c:pt idx="2">
                  <c:v>5.9</c:v>
                </c:pt>
                <c:pt idx="3">
                  <c:v>4.8</c:v>
                </c:pt>
              </c:numCache>
            </c:numRef>
          </c:val>
        </c:ser>
        <c:gapWidth val="30"/>
        <c:overlap val="100"/>
        <c:axId val="184529280"/>
        <c:axId val="184530816"/>
      </c:barChart>
      <c:catAx>
        <c:axId val="184529280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84530816"/>
        <c:crosses val="autoZero"/>
        <c:auto val="1"/>
        <c:lblAlgn val="ctr"/>
        <c:lblOffset val="100"/>
      </c:catAx>
      <c:valAx>
        <c:axId val="184530816"/>
        <c:scaling>
          <c:orientation val="minMax"/>
          <c:max val="7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84529280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7315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D13F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33.200000000000003</c:v>
                </c:pt>
                <c:pt idx="1">
                  <c:v>27.4</c:v>
                </c:pt>
                <c:pt idx="2">
                  <c:v>41.4</c:v>
                </c:pt>
                <c:pt idx="3">
                  <c:v>55.8</c:v>
                </c:pt>
              </c:numCache>
            </c:numRef>
          </c:val>
        </c:ser>
        <c:gapWidth val="30"/>
        <c:overlap val="100"/>
        <c:axId val="184591488"/>
        <c:axId val="184593024"/>
      </c:barChart>
      <c:catAx>
        <c:axId val="18459148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84593024"/>
        <c:crosses val="autoZero"/>
        <c:auto val="1"/>
        <c:lblAlgn val="ctr"/>
        <c:lblOffset val="100"/>
      </c:catAx>
      <c:valAx>
        <c:axId val="184593024"/>
        <c:scaling>
          <c:orientation val="minMax"/>
          <c:max val="6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84591488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view3D>
      <c:rAngAx val="1"/>
    </c:view3D>
    <c:plotArea>
      <c:layout>
        <c:manualLayout>
          <c:layoutTarget val="inner"/>
          <c:xMode val="edge"/>
          <c:yMode val="edge"/>
          <c:x val="7.1458333333333429E-2"/>
          <c:y val="6.1111111111111123E-2"/>
          <c:w val="0.91717803030303946"/>
          <c:h val="0.6888359580052494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dLbls>
            <c:dLbl>
              <c:idx val="4"/>
              <c:layout>
                <c:manualLayout>
                  <c:x val="3.7878787878787923E-3"/>
                  <c:y val="3.9682539682540452E-3"/>
                </c:manualLayout>
              </c:layout>
              <c:showVal val="1"/>
            </c:dLbl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850069</c:v>
                </c:pt>
                <c:pt idx="1">
                  <c:v>899437</c:v>
                </c:pt>
                <c:pt idx="2">
                  <c:v>1086041</c:v>
                </c:pt>
                <c:pt idx="3">
                  <c:v>981247</c:v>
                </c:pt>
                <c:pt idx="4">
                  <c:v>1132411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632593</c:v>
                </c:pt>
                <c:pt idx="1">
                  <c:v>655546</c:v>
                </c:pt>
                <c:pt idx="2">
                  <c:v>721944</c:v>
                </c:pt>
                <c:pt idx="3">
                  <c:v>685120</c:v>
                </c:pt>
                <c:pt idx="4">
                  <c:v>772477</c:v>
                </c:pt>
              </c:numCache>
            </c:numRef>
          </c:val>
        </c:ser>
        <c:dLbls>
          <c:showVal val="1"/>
        </c:dLbls>
        <c:shape val="box"/>
        <c:axId val="185646464"/>
        <c:axId val="185668736"/>
        <c:axId val="0"/>
      </c:bar3DChart>
      <c:catAx>
        <c:axId val="185646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185668736"/>
        <c:crosses val="autoZero"/>
        <c:auto val="1"/>
        <c:lblAlgn val="ctr"/>
        <c:lblOffset val="100"/>
      </c:catAx>
      <c:valAx>
        <c:axId val="1856687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18564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8843951324279"/>
          <c:y val="0.85122018715051961"/>
          <c:w val="0.53380681818181863"/>
          <c:h val="6.1823291110350433E-2"/>
        </c:manualLayout>
      </c:layout>
      <c:txPr>
        <a:bodyPr/>
        <a:lstStyle/>
        <a:p>
          <a:pPr>
            <a:defRPr sz="1000">
              <a:latin typeface="姙폜餻妤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Всего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200876879027244"/>
          <c:y val="4.037182852143475E-3"/>
        </c:manualLayout>
      </c:layout>
    </c:title>
    <c:plotArea>
      <c:layout>
        <c:manualLayout>
          <c:layoutTarget val="inner"/>
          <c:xMode val="edge"/>
          <c:yMode val="edge"/>
          <c:x val="3.6388888888888887E-2"/>
          <c:y val="0.1359199475065628"/>
          <c:w val="0.64878754738990962"/>
          <c:h val="0.77854505686789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1"/>
              <c:layout>
                <c:manualLayout>
                  <c:x val="7.5757575757575704E-2"/>
                  <c:y val="-7.222222222222242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102852</c:v>
                </c:pt>
                <c:pt idx="1">
                  <c:v>12509</c:v>
                </c:pt>
                <c:pt idx="2">
                  <c:v>66412</c:v>
                </c:pt>
                <c:pt idx="3">
                  <c:v>590704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D2026FC6-861C-4DC7-AB8C-B0EA19BCB0D2}" type="presOf" srcId="{9886B79B-40EB-481E-92CC-501458AB2241}" destId="{5BB01D90-F27A-4D46-9E11-280FE7403049}" srcOrd="0" destOrd="0" presId="urn:microsoft.com/office/officeart/2005/8/layout/vList3"/>
    <dgm:cxn modelId="{581476C2-5397-440E-9680-62AE21A713D4}" type="presOf" srcId="{1F50CDE5-A392-4297-8001-A391907B4795}" destId="{B645E707-ABA9-413B-B09E-30706098552C}" srcOrd="0" destOrd="0" presId="urn:microsoft.com/office/officeart/2005/8/layout/vList3"/>
    <dgm:cxn modelId="{12FC0A17-DB7F-43F6-AF3B-7D1A8A7831D3}" type="presParOf" srcId="{5BB01D90-F27A-4D46-9E11-280FE7403049}" destId="{35FFE145-0423-49FD-AE5C-046E05CFB1A3}" srcOrd="0" destOrd="0" presId="urn:microsoft.com/office/officeart/2005/8/layout/vList3"/>
    <dgm:cxn modelId="{99049F1A-9C28-48B0-830C-BC9D58BFBDEF}" type="presParOf" srcId="{35FFE145-0423-49FD-AE5C-046E05CFB1A3}" destId="{513BFF68-8C20-438B-98C1-85E3B98C3AF2}" srcOrd="0" destOrd="0" presId="urn:microsoft.com/office/officeart/2005/8/layout/vList3"/>
    <dgm:cxn modelId="{1B5DCA26-5B39-45AC-8928-49638ECC5E4A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Формирование законопослушного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   поведения участников дорожного движения в Шалинском городском округе до 2024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NeighborX="-97279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E7D438A7-6F8B-453D-8528-669566687C93}" type="presOf" srcId="{1F50CDE5-A392-4297-8001-A391907B4795}" destId="{B645E707-ABA9-413B-B09E-30706098552C}" srcOrd="0" destOrd="0" presId="urn:microsoft.com/office/officeart/2005/8/layout/vList3"/>
    <dgm:cxn modelId="{D18A48C6-2708-444A-B57A-3F22F1943134}" type="presOf" srcId="{9886B79B-40EB-481E-92CC-501458AB2241}" destId="{5BB01D90-F27A-4D46-9E11-280FE7403049}" srcOrd="0" destOrd="0" presId="urn:microsoft.com/office/officeart/2005/8/layout/vList3"/>
    <dgm:cxn modelId="{A8360865-ED3E-4AF7-9CFF-CC785586661B}" type="presParOf" srcId="{5BB01D90-F27A-4D46-9E11-280FE7403049}" destId="{35FFE145-0423-49FD-AE5C-046E05CFB1A3}" srcOrd="0" destOrd="0" presId="urn:microsoft.com/office/officeart/2005/8/layout/vList3"/>
    <dgm:cxn modelId="{B6E7A572-7DFE-40C3-B587-03580561DD96}" type="presParOf" srcId="{35FFE145-0423-49FD-AE5C-046E05CFB1A3}" destId="{513BFF68-8C20-438B-98C1-85E3B98C3AF2}" srcOrd="0" destOrd="0" presId="urn:microsoft.com/office/officeart/2005/8/layout/vList3"/>
    <dgm:cxn modelId="{459F3793-41C3-4545-B9EE-48999D5E9371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«Развитие культуры в  Шалинском городском округе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91F3A-4891-4CA4-BAB3-490A822E3D6D}" type="presOf" srcId="{1F50CDE5-A392-4297-8001-A391907B4795}" destId="{B645E707-ABA9-413B-B09E-30706098552C}" srcOrd="0" destOrd="0" presId="urn:microsoft.com/office/officeart/2005/8/layout/vList3"/>
    <dgm:cxn modelId="{A29C15FF-1DEA-44B3-B997-3FF3B42BFE37}" type="presOf" srcId="{9886B79B-40EB-481E-92CC-501458AB2241}" destId="{5BB01D90-F27A-4D46-9E11-280FE7403049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C93DAC24-9DB0-4D3A-893E-FAA7EAB729A9}" type="presParOf" srcId="{5BB01D90-F27A-4D46-9E11-280FE7403049}" destId="{35FFE145-0423-49FD-AE5C-046E05CFB1A3}" srcOrd="0" destOrd="0" presId="urn:microsoft.com/office/officeart/2005/8/layout/vList3"/>
    <dgm:cxn modelId="{69256B2E-A6E9-462C-9421-773300CF8455}" type="presParOf" srcId="{35FFE145-0423-49FD-AE5C-046E05CFB1A3}" destId="{513BFF68-8C20-438B-98C1-85E3B98C3AF2}" srcOrd="0" destOrd="0" presId="urn:microsoft.com/office/officeart/2005/8/layout/vList3"/>
    <dgm:cxn modelId="{D18AE661-2106-4869-8E59-DC66D56F2C40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реализации муниципальной программы «Развитие культуры в Шалинском городском округе до 2026 года»»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- 64 749 670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7 620 883,90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- 7 620 883,90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культуры и искусства в 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64 749 670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2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2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7A2DD-7AE8-4E2B-A23B-0484890D3CFD}" type="presOf" srcId="{B1EBA316-B001-4508-9929-EF13A900457C}" destId="{EC7E6BC2-4A07-4594-AF9F-F0F7F44E757A}" srcOrd="0" destOrd="3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88B39754-47F5-4C92-B956-A2B163AFC625}" type="presOf" srcId="{78DFBFAA-B1E8-4388-9BA3-05FCACA7DBDA}" destId="{EC7E6BC2-4A07-4594-AF9F-F0F7F44E757A}" srcOrd="0" destOrd="2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63F918C1-CA5A-4F46-80B1-9DEA03111F78}" type="presOf" srcId="{5C199BA9-918A-4D53-9482-BB6A4812A2CA}" destId="{EC7E6BC2-4A07-4594-AF9F-F0F7F44E757A}" srcOrd="0" destOrd="0" presId="urn:microsoft.com/office/officeart/2005/8/layout/chevron2"/>
    <dgm:cxn modelId="{E96BF166-2E1D-4BAD-B0FC-F884E719A571}" type="presOf" srcId="{12BA14C3-EA0D-4A44-8314-0C4BC5FF36A8}" destId="{5BC657F8-22C0-43AF-925D-A932C2A250F8}" srcOrd="0" destOrd="0" presId="urn:microsoft.com/office/officeart/2005/8/layout/chevron2"/>
    <dgm:cxn modelId="{8EC81C28-CDDE-4BC7-908D-57AD167BE8EF}" type="presOf" srcId="{927675B6-539F-444F-A874-0A9024E9E676}" destId="{490380E9-8207-4643-A13E-179554CD6251}" srcOrd="0" destOrd="2" presId="urn:microsoft.com/office/officeart/2005/8/layout/chevron2"/>
    <dgm:cxn modelId="{E71F1889-0A77-4DEA-AEBA-44AD65751F1C}" type="presOf" srcId="{F499D732-AE58-4A4F-83E4-C30BC4A4939E}" destId="{490380E9-8207-4643-A13E-179554CD6251}" srcOrd="0" destOrd="1" presId="urn:microsoft.com/office/officeart/2005/8/layout/chevron2"/>
    <dgm:cxn modelId="{E17CB841-F71A-4133-B20F-0806917761D6}" type="presOf" srcId="{27F79D6A-2D71-4A35-B061-4E1A6E268BA8}" destId="{490380E9-8207-4643-A13E-179554CD6251}" srcOrd="0" destOrd="0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78DEB75D-914F-4CEF-B73A-330AA6C990C8}" type="presOf" srcId="{799BF0C6-A22B-46C7-872D-185F4C837445}" destId="{5D1CCD4E-635D-45CD-B6CE-B84BE75E48D4}" srcOrd="0" destOrd="0" presId="urn:microsoft.com/office/officeart/2005/8/layout/chevron2"/>
    <dgm:cxn modelId="{7504C31E-44BA-4E18-B106-444BE278C5D2}" type="presOf" srcId="{73C969FC-5A05-440D-8999-471D14BD9B66}" destId="{EC7E6BC2-4A07-4594-AF9F-F0F7F44E757A}" srcOrd="0" destOrd="1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384D54FB-E2FE-4BFC-A7F0-31B3110EE60D}" type="presOf" srcId="{F156BE11-57EF-4BF6-BC62-6E4CF1203642}" destId="{16C6D9E1-A038-4EE1-B037-B0CE1158D859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A9BFE951-CC3A-4956-A2C5-C9B5BB2620E2}" type="presParOf" srcId="{16C6D9E1-A038-4EE1-B037-B0CE1158D859}" destId="{07CCD3E0-E343-4685-A064-67699EDCEA34}" srcOrd="0" destOrd="0" presId="urn:microsoft.com/office/officeart/2005/8/layout/chevron2"/>
    <dgm:cxn modelId="{68F2AAE3-09F7-4AAB-873D-73B2970A8997}" type="presParOf" srcId="{07CCD3E0-E343-4685-A064-67699EDCEA34}" destId="{5D1CCD4E-635D-45CD-B6CE-B84BE75E48D4}" srcOrd="0" destOrd="0" presId="urn:microsoft.com/office/officeart/2005/8/layout/chevron2"/>
    <dgm:cxn modelId="{994F0EC6-785C-44A3-BE87-E849FC8EFA8B}" type="presParOf" srcId="{07CCD3E0-E343-4685-A064-67699EDCEA34}" destId="{EC7E6BC2-4A07-4594-AF9F-F0F7F44E757A}" srcOrd="1" destOrd="0" presId="urn:microsoft.com/office/officeart/2005/8/layout/chevron2"/>
    <dgm:cxn modelId="{78210EB2-A8B4-4957-AAC2-42794E7E27DA}" type="presParOf" srcId="{16C6D9E1-A038-4EE1-B037-B0CE1158D859}" destId="{BC7402D7-B6D8-43FC-97B5-7E7DF8E0FBB1}" srcOrd="1" destOrd="0" presId="urn:microsoft.com/office/officeart/2005/8/layout/chevron2"/>
    <dgm:cxn modelId="{AEF9C8F7-7053-446B-9646-A4B266C3D05E}" type="presParOf" srcId="{16C6D9E1-A038-4EE1-B037-B0CE1158D859}" destId="{9D8B48E7-1D8D-4D01-9F44-D3F8F209B058}" srcOrd="2" destOrd="0" presId="urn:microsoft.com/office/officeart/2005/8/layout/chevron2"/>
    <dgm:cxn modelId="{0E7F1C3B-210C-44F2-9261-26B2120F72A5}" type="presParOf" srcId="{9D8B48E7-1D8D-4D01-9F44-D3F8F209B058}" destId="{5BC657F8-22C0-43AF-925D-A932C2A250F8}" srcOrd="0" destOrd="0" presId="urn:microsoft.com/office/officeart/2005/8/layout/chevron2"/>
    <dgm:cxn modelId="{082B071C-50A3-4E6D-8F89-0A12DA69A942}" type="presParOf" srcId="{9D8B48E7-1D8D-4D01-9F44-D3F8F209B058}" destId="{490380E9-8207-4643-A13E-179554CD6251}" srcOrd="1" destOrd="0" presId="urn:microsoft.com/office/officeart/2005/8/layout/chevr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«Развитие системы образования    Шалинского городского округа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471DFB27-4859-48F1-B3F0-BB52AF36AD43}" type="presOf" srcId="{1F50CDE5-A392-4297-8001-A391907B4795}" destId="{B645E707-ABA9-413B-B09E-30706098552C}" srcOrd="0" destOrd="0" presId="urn:microsoft.com/office/officeart/2005/8/layout/vList3"/>
    <dgm:cxn modelId="{6FF073C2-2DDB-4CA1-B24D-2BB583ADEA5C}" type="presOf" srcId="{9886B79B-40EB-481E-92CC-501458AB2241}" destId="{5BB01D90-F27A-4D46-9E11-280FE7403049}" srcOrd="0" destOrd="0" presId="urn:microsoft.com/office/officeart/2005/8/layout/vList3"/>
    <dgm:cxn modelId="{087FDD61-8DEF-4C0F-9272-2FB8463574E0}" type="presParOf" srcId="{5BB01D90-F27A-4D46-9E11-280FE7403049}" destId="{35FFE145-0423-49FD-AE5C-046E05CFB1A3}" srcOrd="0" destOrd="0" presId="urn:microsoft.com/office/officeart/2005/8/layout/vList3"/>
    <dgm:cxn modelId="{33ADFB81-5C59-4A25-B4C3-CC28C1064566}" type="presParOf" srcId="{35FFE145-0423-49FD-AE5C-046E05CFB1A3}" destId="{513BFF68-8C20-438B-98C1-85E3B98C3AF2}" srcOrd="0" destOrd="0" presId="urn:microsoft.com/office/officeart/2005/8/layout/vList3"/>
    <dgm:cxn modelId="{1320D6AE-24C3-4428-9D70-2A241307A51A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общего    образования в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дополнительного образования, отдыха и оздоровления детей в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- 162 604 100,13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339 900 929,74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дошкольного образования в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- 28 625 210,88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28 389 342,66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0CB85C2-CCCF-43DB-8D41-4EE9586F0D5E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- 162 604 100,13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72AA7DE-8774-458D-AC37-F862E44AA910}" type="parTrans" cxnId="{EBE32BD9-374A-4B2C-92AA-CB496C80ADC3}">
      <dgm:prSet/>
      <dgm:spPr/>
      <dgm:t>
        <a:bodyPr/>
        <a:lstStyle/>
        <a:p>
          <a:endParaRPr lang="ru-RU"/>
        </a:p>
      </dgm:t>
    </dgm:pt>
    <dgm:pt modelId="{8C65AC17-1960-4DFD-B6DE-B6F669FDF547}" type="sibTrans" cxnId="{EBE32BD9-374A-4B2C-92AA-CB496C80ADC3}">
      <dgm:prSet/>
      <dgm:spPr/>
      <dgm:t>
        <a:bodyPr/>
        <a:lstStyle/>
        <a:p>
          <a:endParaRPr lang="ru-RU"/>
        </a:p>
      </dgm:t>
    </dgm:pt>
    <dgm:pt modelId="{E3515FC2-21E5-44D3-A19C-91E145CDD185}">
      <dgm:prSet phldrT="[Текст]"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- 347 595676,82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60AB85D-FC7C-40C6-9C62-5E02F286EDD3}" type="parTrans" cxnId="{C28ED783-0DB6-4687-8D35-3545D471BFCC}">
      <dgm:prSet/>
      <dgm:spPr/>
      <dgm:t>
        <a:bodyPr/>
        <a:lstStyle/>
        <a:p>
          <a:endParaRPr lang="ru-RU"/>
        </a:p>
      </dgm:t>
    </dgm:pt>
    <dgm:pt modelId="{A56DDAA0-EDAE-474C-A474-2AD2D277DCD6}" type="sibTrans" cxnId="{C28ED783-0DB6-4687-8D35-3545D471BFCC}">
      <dgm:prSet/>
      <dgm:spPr/>
      <dgm:t>
        <a:bodyPr/>
        <a:lstStyle/>
        <a:p>
          <a:endParaRPr lang="ru-RU"/>
        </a:p>
      </dgm:t>
    </dgm:pt>
    <dgm:pt modelId="{2768B077-8C52-409A-A88F-19EFB5F808C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ECADF03-D9B5-423D-BC5F-B99684376A05}" type="parTrans" cxnId="{FD2191BE-5F59-4717-9F8B-051F4CFC918E}">
      <dgm:prSet/>
      <dgm:spPr/>
      <dgm:t>
        <a:bodyPr/>
        <a:lstStyle/>
        <a:p>
          <a:endParaRPr lang="ru-RU"/>
        </a:p>
      </dgm:t>
    </dgm:pt>
    <dgm:pt modelId="{30FC3A8F-38A8-4077-AAE3-022433678B4F}" type="sibTrans" cxnId="{FD2191BE-5F59-4717-9F8B-051F4CFC918E}">
      <dgm:prSet/>
      <dgm:spPr/>
      <dgm:t>
        <a:bodyPr/>
        <a:lstStyle/>
        <a:p>
          <a:endParaRPr lang="ru-RU"/>
        </a:p>
      </dgm:t>
    </dgm:pt>
    <dgm:pt modelId="{09AAE0D2-5EA6-4A25-B8F5-CD7190F7609B}">
      <dgm:prSet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реализации муниципальной программы «Развитие системы образования в Шалинском городском округе до 2026 года»»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AEA5D4-E390-4D09-BC5F-B073CF492B18}" type="parTrans" cxnId="{55203385-EE20-453E-84EC-967DB10CA111}">
      <dgm:prSet/>
      <dgm:spPr/>
    </dgm:pt>
    <dgm:pt modelId="{1E6F4441-704E-4D0A-B12A-B1E3A5FE5CC8}" type="sibTrans" cxnId="{55203385-EE20-453E-84EC-967DB10CA111}">
      <dgm:prSet/>
      <dgm:spPr/>
    </dgm:pt>
    <dgm:pt modelId="{7F2246A8-777D-4D7F-AD0D-4EEF2A15F990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- 11 205 361,15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B32C60A-5C88-4DDF-8AFC-22374EE10ACD}" type="parTrans" cxnId="{14EB78A3-E3CE-45BD-9EBE-A695232657A9}">
      <dgm:prSet/>
      <dgm:spPr/>
    </dgm:pt>
    <dgm:pt modelId="{442BF7FE-C044-4BB5-9163-D51E47BF7E01}" type="sibTrans" cxnId="{14EB78A3-E3CE-45BD-9EBE-A695232657A9}">
      <dgm:prSet/>
      <dgm:spPr/>
    </dgm:pt>
    <dgm:pt modelId="{041ABFC9-87D7-40EE-8C2F-D64F7CC0F4D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11 069 821,10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2A09FD5-08B3-4857-91B0-8CDB8DA28644}" type="parTrans" cxnId="{EEFAB0B4-5EC0-4F7F-8445-5EA480A33C04}">
      <dgm:prSet/>
      <dgm:spPr/>
      <dgm:t>
        <a:bodyPr/>
        <a:lstStyle/>
        <a:p>
          <a:endParaRPr lang="ru-RU"/>
        </a:p>
      </dgm:t>
    </dgm:pt>
    <dgm:pt modelId="{2E1D0949-E8E6-48B8-89B9-C920B5878799}" type="sibTrans" cxnId="{EEFAB0B4-5EC0-4F7F-8445-5EA480A33C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4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4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4" custScaleY="19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6501-2FB8-42A1-B8D4-31D35AB73BB0}" type="pres">
      <dgm:prSet presAssocID="{045AFA44-7B45-4FA0-8280-C501757594B7}" presName="sp" presStyleCnt="0"/>
      <dgm:spPr/>
    </dgm:pt>
    <dgm:pt modelId="{5252AF66-3A56-435E-AFE1-C4FDE18635CB}" type="pres">
      <dgm:prSet presAssocID="{2768B077-8C52-409A-A88F-19EFB5F808CA}" presName="composite" presStyleCnt="0"/>
      <dgm:spPr/>
    </dgm:pt>
    <dgm:pt modelId="{680F336C-E2A1-41A9-A893-B35B5C8DDE7D}" type="pres">
      <dgm:prSet presAssocID="{2768B077-8C52-409A-A88F-19EFB5F808C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F2DCA-C0F8-44DC-8251-30D2C1A43DD6}" type="pres">
      <dgm:prSet presAssocID="{2768B077-8C52-409A-A88F-19EFB5F808CA}" presName="descendantText" presStyleLbl="alignAcc1" presStyleIdx="3" presStyleCnt="4" custScaleY="15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AB4F3-BE69-464C-B767-CA6141CA10B8}" type="presOf" srcId="{12BA14C3-EA0D-4A44-8314-0C4BC5FF36A8}" destId="{5BC657F8-22C0-43AF-925D-A932C2A250F8}" srcOrd="0" destOrd="0" presId="urn:microsoft.com/office/officeart/2005/8/layout/chevron2"/>
    <dgm:cxn modelId="{48D8592D-7191-48A0-B4A8-DE61194EDC7F}" type="presOf" srcId="{D1DFED82-E1B8-4856-9EEA-D9FB9E60DA39}" destId="{9C81AF30-EF60-4CB8-B5FE-C20788B88A4D}" srcOrd="0" destOrd="2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853F9B95-608E-40D7-9BC7-6A3C4EA21047}" type="presOf" srcId="{CE000405-FF39-4778-B1D6-9AB81653DFA9}" destId="{9C81AF30-EF60-4CB8-B5FE-C20788B88A4D}" srcOrd="0" destOrd="1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FD2191BE-5F59-4717-9F8B-051F4CFC918E}" srcId="{F156BE11-57EF-4BF6-BC62-6E4CF1203642}" destId="{2768B077-8C52-409A-A88F-19EFB5F808CA}" srcOrd="3" destOrd="0" parTransId="{AECADF03-D9B5-423D-BC5F-B99684376A05}" sibTransId="{30FC3A8F-38A8-4077-AAE3-022433678B4F}"/>
    <dgm:cxn modelId="{A945DEE6-CA00-4CDC-8B49-22603BBA076D}" type="presOf" srcId="{E3515FC2-21E5-44D3-A19C-91E145CDD185}" destId="{490380E9-8207-4643-A13E-179554CD6251}" srcOrd="0" destOrd="1" presId="urn:microsoft.com/office/officeart/2005/8/layout/chevron2"/>
    <dgm:cxn modelId="{2F11ED66-4E20-4703-9EEC-A8F596465FC8}" type="presOf" srcId="{7F2246A8-777D-4D7F-AD0D-4EEF2A15F990}" destId="{3BBF2DCA-C0F8-44DC-8251-30D2C1A43DD6}" srcOrd="0" destOrd="1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D75385EA-BA3D-47D5-AB26-E0CB65B6FCF5}" type="presOf" srcId="{041ABFC9-87D7-40EE-8C2F-D64F7CC0F4D6}" destId="{3BBF2DCA-C0F8-44DC-8251-30D2C1A43DD6}" srcOrd="0" destOrd="2" presId="urn:microsoft.com/office/officeart/2005/8/layout/chevron2"/>
    <dgm:cxn modelId="{36496BBA-039B-40F9-934E-AB13A4EDBC66}" type="presOf" srcId="{B1EBA316-B001-4508-9929-EF13A900457C}" destId="{EC7E6BC2-4A07-4594-AF9F-F0F7F44E757A}" srcOrd="0" destOrd="3" presId="urn:microsoft.com/office/officeart/2005/8/layout/chevron2"/>
    <dgm:cxn modelId="{E4E92489-0473-402C-868A-FACC121E4874}" type="presOf" srcId="{09AAE0D2-5EA6-4A25-B8F5-CD7190F7609B}" destId="{3BBF2DCA-C0F8-44DC-8251-30D2C1A43DD6}" srcOrd="0" destOrd="0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14EB78A3-E3CE-45BD-9EBE-A695232657A9}" srcId="{2768B077-8C52-409A-A88F-19EFB5F808CA}" destId="{7F2246A8-777D-4D7F-AD0D-4EEF2A15F990}" srcOrd="1" destOrd="0" parTransId="{0B32C60A-5C88-4DDF-8AFC-22374EE10ACD}" sibTransId="{442BF7FE-C044-4BB5-9163-D51E47BF7E01}"/>
    <dgm:cxn modelId="{EBE32BD9-374A-4B2C-92AA-CB496C80ADC3}" srcId="{799BF0C6-A22B-46C7-872D-185F4C837445}" destId="{10CB85C2-CCCF-43DB-8D41-4EE9586F0D5E}" srcOrd="2" destOrd="0" parTransId="{972AA7DE-8774-458D-AC37-F862E44AA910}" sibTransId="{8C65AC17-1960-4DFD-B6DE-B6F669FDF547}"/>
    <dgm:cxn modelId="{3FD89302-C178-4A95-B107-9A3E3C6FC2EB}" type="presOf" srcId="{27F79D6A-2D71-4A35-B061-4E1A6E268BA8}" destId="{490380E9-8207-4643-A13E-179554CD6251}" srcOrd="0" destOrd="0" presId="urn:microsoft.com/office/officeart/2005/8/layout/chevron2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BFFC7D95-698E-4E03-89BB-7C7126985FD3}" type="presOf" srcId="{10CB85C2-CCCF-43DB-8D41-4EE9586F0D5E}" destId="{EC7E6BC2-4A07-4594-AF9F-F0F7F44E757A}" srcOrd="0" destOrd="2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6A83EF61-D2E8-4471-8098-9CAF5F6BA13D}" type="presOf" srcId="{2768B077-8C52-409A-A88F-19EFB5F808CA}" destId="{680F336C-E2A1-41A9-A893-B35B5C8DDE7D}" srcOrd="0" destOrd="0" presId="urn:microsoft.com/office/officeart/2005/8/layout/chevron2"/>
    <dgm:cxn modelId="{32600CF4-BF37-441E-9DBF-ED81D075099B}" type="presOf" srcId="{0722761E-EA03-4244-A79C-0E1AD01F733A}" destId="{10E4ACE5-1570-45C7-809A-E373011844F2}" srcOrd="0" destOrd="0" presId="urn:microsoft.com/office/officeart/2005/8/layout/chevron2"/>
    <dgm:cxn modelId="{63349B37-642F-47CD-BF14-13CC419D32E0}" type="presOf" srcId="{F156BE11-57EF-4BF6-BC62-6E4CF1203642}" destId="{16C6D9E1-A038-4EE1-B037-B0CE1158D859}" srcOrd="0" destOrd="0" presId="urn:microsoft.com/office/officeart/2005/8/layout/chevron2"/>
    <dgm:cxn modelId="{E8B35AF1-6E6A-4E2E-9C4F-CF65D4675781}" type="presOf" srcId="{799BF0C6-A22B-46C7-872D-185F4C837445}" destId="{5D1CCD4E-635D-45CD-B6CE-B84BE75E48D4}" srcOrd="0" destOrd="0" presId="urn:microsoft.com/office/officeart/2005/8/layout/chevron2"/>
    <dgm:cxn modelId="{3C02B24E-D68B-48DE-A10C-BA96627CEB10}" type="presOf" srcId="{73C969FC-5A05-440D-8999-471D14BD9B66}" destId="{EC7E6BC2-4A07-4594-AF9F-F0F7F44E757A}" srcOrd="0" destOrd="1" presId="urn:microsoft.com/office/officeart/2005/8/layout/chevron2"/>
    <dgm:cxn modelId="{EEFAB0B4-5EC0-4F7F-8445-5EA480A33C04}" srcId="{2768B077-8C52-409A-A88F-19EFB5F808CA}" destId="{041ABFC9-87D7-40EE-8C2F-D64F7CC0F4D6}" srcOrd="2" destOrd="0" parTransId="{32A09FD5-08B3-4857-91B0-8CDB8DA28644}" sibTransId="{2E1D0949-E8E6-48B8-89B9-C920B5878799}"/>
    <dgm:cxn modelId="{4F2EFA4F-9468-45B3-B0AF-0BB6640175D2}" type="presOf" srcId="{927675B6-539F-444F-A874-0A9024E9E676}" destId="{490380E9-8207-4643-A13E-179554CD6251}" srcOrd="0" destOrd="2" presId="urn:microsoft.com/office/officeart/2005/8/layout/chevron2"/>
    <dgm:cxn modelId="{D3CE0E4D-25C5-4FBD-A12B-7E2984A608AC}" type="presOf" srcId="{3FDA602E-16FF-4178-8153-17F42E8740D1}" destId="{9C81AF30-EF60-4CB8-B5FE-C20788B88A4D}" srcOrd="0" destOrd="0" presId="urn:microsoft.com/office/officeart/2005/8/layout/chevron2"/>
    <dgm:cxn modelId="{37FBF81B-49F3-4FE0-9AA2-28D5BF3EB870}" type="presOf" srcId="{5C199BA9-918A-4D53-9482-BB6A4812A2CA}" destId="{EC7E6BC2-4A07-4594-AF9F-F0F7F44E757A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C28ED783-0DB6-4687-8D35-3545D471BFCC}" srcId="{12BA14C3-EA0D-4A44-8314-0C4BC5FF36A8}" destId="{E3515FC2-21E5-44D3-A19C-91E145CDD185}" srcOrd="1" destOrd="0" parTransId="{660AB85D-FC7C-40C6-9C62-5E02F286EDD3}" sibTransId="{A56DDAA0-EDAE-474C-A474-2AD2D277DCD6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55203385-EE20-453E-84EC-967DB10CA111}" srcId="{2768B077-8C52-409A-A88F-19EFB5F808CA}" destId="{09AAE0D2-5EA6-4A25-B8F5-CD7190F7609B}" srcOrd="0" destOrd="0" parTransId="{09AEA5D4-E390-4D09-BC5F-B073CF492B18}" sibTransId="{1E6F4441-704E-4D0A-B12A-B1E3A5FE5CC8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5512406A-5132-4A39-A97F-B3696FFB0BF1}" type="presParOf" srcId="{16C6D9E1-A038-4EE1-B037-B0CE1158D859}" destId="{07CCD3E0-E343-4685-A064-67699EDCEA34}" srcOrd="0" destOrd="0" presId="urn:microsoft.com/office/officeart/2005/8/layout/chevron2"/>
    <dgm:cxn modelId="{8BBEF7D4-73C3-471B-B493-0603E8C202D1}" type="presParOf" srcId="{07CCD3E0-E343-4685-A064-67699EDCEA34}" destId="{5D1CCD4E-635D-45CD-B6CE-B84BE75E48D4}" srcOrd="0" destOrd="0" presId="urn:microsoft.com/office/officeart/2005/8/layout/chevron2"/>
    <dgm:cxn modelId="{5997CC49-5213-413C-8222-FC3521E17923}" type="presParOf" srcId="{07CCD3E0-E343-4685-A064-67699EDCEA34}" destId="{EC7E6BC2-4A07-4594-AF9F-F0F7F44E757A}" srcOrd="1" destOrd="0" presId="urn:microsoft.com/office/officeart/2005/8/layout/chevron2"/>
    <dgm:cxn modelId="{2073D198-6453-44DA-9DE9-E06FB290C6AD}" type="presParOf" srcId="{16C6D9E1-A038-4EE1-B037-B0CE1158D859}" destId="{BC7402D7-B6D8-43FC-97B5-7E7DF8E0FBB1}" srcOrd="1" destOrd="0" presId="urn:microsoft.com/office/officeart/2005/8/layout/chevron2"/>
    <dgm:cxn modelId="{8540F2DA-4CB2-46A9-A6BD-63547CEDC162}" type="presParOf" srcId="{16C6D9E1-A038-4EE1-B037-B0CE1158D859}" destId="{9D8B48E7-1D8D-4D01-9F44-D3F8F209B058}" srcOrd="2" destOrd="0" presId="urn:microsoft.com/office/officeart/2005/8/layout/chevron2"/>
    <dgm:cxn modelId="{5156169C-BB90-4C47-885D-AAFFFCAB429D}" type="presParOf" srcId="{9D8B48E7-1D8D-4D01-9F44-D3F8F209B058}" destId="{5BC657F8-22C0-43AF-925D-A932C2A250F8}" srcOrd="0" destOrd="0" presId="urn:microsoft.com/office/officeart/2005/8/layout/chevron2"/>
    <dgm:cxn modelId="{C73240C4-71C2-4622-8A1F-0E5457B673DD}" type="presParOf" srcId="{9D8B48E7-1D8D-4D01-9F44-D3F8F209B058}" destId="{490380E9-8207-4643-A13E-179554CD6251}" srcOrd="1" destOrd="0" presId="urn:microsoft.com/office/officeart/2005/8/layout/chevron2"/>
    <dgm:cxn modelId="{8775A2C6-AD42-407D-BA77-E9F6F0759BF8}" type="presParOf" srcId="{16C6D9E1-A038-4EE1-B037-B0CE1158D859}" destId="{81BDB701-E63A-4FBA-AB79-FFA4F8CEFC21}" srcOrd="3" destOrd="0" presId="urn:microsoft.com/office/officeart/2005/8/layout/chevron2"/>
    <dgm:cxn modelId="{268A7324-AC7B-45A6-BCA0-074F1F610733}" type="presParOf" srcId="{16C6D9E1-A038-4EE1-B037-B0CE1158D859}" destId="{1B030AF8-44DE-48A9-9E9D-F1F1B09CE977}" srcOrd="4" destOrd="0" presId="urn:microsoft.com/office/officeart/2005/8/layout/chevron2"/>
    <dgm:cxn modelId="{C2BFBE12-7D6F-4EC5-A16C-68C6D5881C69}" type="presParOf" srcId="{1B030AF8-44DE-48A9-9E9D-F1F1B09CE977}" destId="{10E4ACE5-1570-45C7-809A-E373011844F2}" srcOrd="0" destOrd="0" presId="urn:microsoft.com/office/officeart/2005/8/layout/chevron2"/>
    <dgm:cxn modelId="{C173917A-0BB8-4C4E-AA4D-5049AE20B8B3}" type="presParOf" srcId="{1B030AF8-44DE-48A9-9E9D-F1F1B09CE977}" destId="{9C81AF30-EF60-4CB8-B5FE-C20788B88A4D}" srcOrd="1" destOrd="0" presId="urn:microsoft.com/office/officeart/2005/8/layout/chevron2"/>
    <dgm:cxn modelId="{FD522397-9615-4130-BFFE-099BA0CCBB23}" type="presParOf" srcId="{16C6D9E1-A038-4EE1-B037-B0CE1158D859}" destId="{B3C56501-2FB8-42A1-B8D4-31D35AB73BB0}" srcOrd="5" destOrd="0" presId="urn:microsoft.com/office/officeart/2005/8/layout/chevron2"/>
    <dgm:cxn modelId="{871ED3AB-BB77-4624-96EF-D8268AF9E5CF}" type="presParOf" srcId="{16C6D9E1-A038-4EE1-B037-B0CE1158D859}" destId="{5252AF66-3A56-435E-AFE1-C4FDE18635CB}" srcOrd="6" destOrd="0" presId="urn:microsoft.com/office/officeart/2005/8/layout/chevron2"/>
    <dgm:cxn modelId="{F3975DDD-0CAA-438B-B145-17BEAD110537}" type="presParOf" srcId="{5252AF66-3A56-435E-AFE1-C4FDE18635CB}" destId="{680F336C-E2A1-41A9-A893-B35B5C8DDE7D}" srcOrd="0" destOrd="0" presId="urn:microsoft.com/office/officeart/2005/8/layout/chevron2"/>
    <dgm:cxn modelId="{A8841B74-7E4B-4DC1-BD18-60701CC3490D}" type="presParOf" srcId="{5252AF66-3A56-435E-AFE1-C4FDE18635CB}" destId="{3BBF2DCA-C0F8-44DC-8251-30D2C1A43DD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 общественной безопасности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транспорта,  дорожного хозяйства, связи и информационных технологий Шалинского городского округа до 2026 года»</a:t>
          </a:r>
          <a:endParaRPr lang="ru-RU" sz="11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3 357 195,31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- 10 026 060,18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- 9 928 844,64 руб. 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физической культуры, спорта и молодежной политики в  Шалинском городском округе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- 3 357 195,31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112 511 422,01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98 843 187,98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 custLinFactNeighborX="123" custLinFactNeighborY="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68FC5-B054-4E39-984C-7CEFC24938CF}" type="presOf" srcId="{78DFBFAA-B1E8-4388-9BA3-05FCACA7DBDA}" destId="{EC7E6BC2-4A07-4594-AF9F-F0F7F44E757A}" srcOrd="0" destOrd="2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247DFEAC-16D7-436B-96E2-299DE00BE167}" type="presOf" srcId="{B1EBA316-B001-4508-9929-EF13A900457C}" destId="{EC7E6BC2-4A07-4594-AF9F-F0F7F44E757A}" srcOrd="0" destOrd="3" presId="urn:microsoft.com/office/officeart/2005/8/layout/chevron2"/>
    <dgm:cxn modelId="{EEC034D8-29F0-4CD8-AD01-651BCC4D8D0A}" type="presOf" srcId="{F156BE11-57EF-4BF6-BC62-6E4CF1203642}" destId="{16C6D9E1-A038-4EE1-B037-B0CE1158D859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123AA3CA-9894-4B4B-A2F7-EF524A4B909E}" type="presOf" srcId="{D1DFED82-E1B8-4856-9EEA-D9FB9E60DA39}" destId="{9C81AF30-EF60-4CB8-B5FE-C20788B88A4D}" srcOrd="0" destOrd="2" presId="urn:microsoft.com/office/officeart/2005/8/layout/chevron2"/>
    <dgm:cxn modelId="{5526ECEE-4E8F-4A79-B449-9A50DCEEC430}" type="presOf" srcId="{5C199BA9-918A-4D53-9482-BB6A4812A2CA}" destId="{EC7E6BC2-4A07-4594-AF9F-F0F7F44E757A}" srcOrd="0" destOrd="0" presId="urn:microsoft.com/office/officeart/2005/8/layout/chevron2"/>
    <dgm:cxn modelId="{65F27A9F-B7F4-4CEA-A8D9-A2410AA74E30}" type="presOf" srcId="{12BA14C3-EA0D-4A44-8314-0C4BC5FF36A8}" destId="{5BC657F8-22C0-43AF-925D-A932C2A250F8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A59FFD14-DA32-40C7-89A3-690DCD4345CD}" type="presOf" srcId="{F499D732-AE58-4A4F-83E4-C30BC4A4939E}" destId="{490380E9-8207-4643-A13E-179554CD6251}" srcOrd="0" destOrd="1" presId="urn:microsoft.com/office/officeart/2005/8/layout/chevron2"/>
    <dgm:cxn modelId="{1D6D4E33-1649-4122-8FA6-E60E9BF583C9}" type="presOf" srcId="{CE000405-FF39-4778-B1D6-9AB81653DFA9}" destId="{9C81AF30-EF60-4CB8-B5FE-C20788B88A4D}" srcOrd="0" destOrd="1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3537BE36-CE6F-4B77-8348-B6D90408A7F1}" type="presOf" srcId="{927675B6-539F-444F-A874-0A9024E9E676}" destId="{490380E9-8207-4643-A13E-179554CD6251}" srcOrd="0" destOrd="2" presId="urn:microsoft.com/office/officeart/2005/8/layout/chevron2"/>
    <dgm:cxn modelId="{4A32D199-98F3-49A7-B4CB-7C47D8BB28F3}" type="presOf" srcId="{3FDA602E-16FF-4178-8153-17F42E8740D1}" destId="{9C81AF30-EF60-4CB8-B5FE-C20788B88A4D}" srcOrd="0" destOrd="0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B1F3EC0B-F8EF-4E09-B4BA-3058F877FB4B}" type="presOf" srcId="{0722761E-EA03-4244-A79C-0E1AD01F733A}" destId="{10E4ACE5-1570-45C7-809A-E373011844F2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C35CA081-1715-4565-B7A7-1719BFF7DC1E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163AC732-9958-411E-8CE8-3C84966170BF}" type="presOf" srcId="{799BF0C6-A22B-46C7-872D-185F4C837445}" destId="{5D1CCD4E-635D-45CD-B6CE-B84BE75E48D4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E2359502-BD16-4C77-8629-459A4DDEB179}" type="presOf" srcId="{73C969FC-5A05-440D-8999-471D14BD9B66}" destId="{EC7E6BC2-4A07-4594-AF9F-F0F7F44E757A}" srcOrd="0" destOrd="1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C6B2E6F5-6F1F-4575-AAFB-9D878DA14039}" type="presParOf" srcId="{16C6D9E1-A038-4EE1-B037-B0CE1158D859}" destId="{07CCD3E0-E343-4685-A064-67699EDCEA34}" srcOrd="0" destOrd="0" presId="urn:microsoft.com/office/officeart/2005/8/layout/chevron2"/>
    <dgm:cxn modelId="{921C68A3-056C-443F-89C4-26B5701D4417}" type="presParOf" srcId="{07CCD3E0-E343-4685-A064-67699EDCEA34}" destId="{5D1CCD4E-635D-45CD-B6CE-B84BE75E48D4}" srcOrd="0" destOrd="0" presId="urn:microsoft.com/office/officeart/2005/8/layout/chevron2"/>
    <dgm:cxn modelId="{A9741229-9D6A-452A-8836-B1DB2D1D1247}" type="presParOf" srcId="{07CCD3E0-E343-4685-A064-67699EDCEA34}" destId="{EC7E6BC2-4A07-4594-AF9F-F0F7F44E757A}" srcOrd="1" destOrd="0" presId="urn:microsoft.com/office/officeart/2005/8/layout/chevron2"/>
    <dgm:cxn modelId="{BF35D613-5AFC-4D4D-974D-06CB67577C4F}" type="presParOf" srcId="{16C6D9E1-A038-4EE1-B037-B0CE1158D859}" destId="{BC7402D7-B6D8-43FC-97B5-7E7DF8E0FBB1}" srcOrd="1" destOrd="0" presId="urn:microsoft.com/office/officeart/2005/8/layout/chevron2"/>
    <dgm:cxn modelId="{8C33334C-981D-4467-B2B2-C096E9805C71}" type="presParOf" srcId="{16C6D9E1-A038-4EE1-B037-B0CE1158D859}" destId="{9D8B48E7-1D8D-4D01-9F44-D3F8F209B058}" srcOrd="2" destOrd="0" presId="urn:microsoft.com/office/officeart/2005/8/layout/chevron2"/>
    <dgm:cxn modelId="{44FDCCDD-C578-4E38-A404-94658151824B}" type="presParOf" srcId="{9D8B48E7-1D8D-4D01-9F44-D3F8F209B058}" destId="{5BC657F8-22C0-43AF-925D-A932C2A250F8}" srcOrd="0" destOrd="0" presId="urn:microsoft.com/office/officeart/2005/8/layout/chevron2"/>
    <dgm:cxn modelId="{0F4FE69E-9604-4EFD-B7D0-33809C981AA0}" type="presParOf" srcId="{9D8B48E7-1D8D-4D01-9F44-D3F8F209B058}" destId="{490380E9-8207-4643-A13E-179554CD6251}" srcOrd="1" destOrd="0" presId="urn:microsoft.com/office/officeart/2005/8/layout/chevron2"/>
    <dgm:cxn modelId="{0F3462E3-3035-46EF-868E-7411E1EB0E8C}" type="presParOf" srcId="{16C6D9E1-A038-4EE1-B037-B0CE1158D859}" destId="{81BDB701-E63A-4FBA-AB79-FFA4F8CEFC21}" srcOrd="3" destOrd="0" presId="urn:microsoft.com/office/officeart/2005/8/layout/chevron2"/>
    <dgm:cxn modelId="{942FA77C-0E45-4587-82BE-B1858B7FBFDC}" type="presParOf" srcId="{16C6D9E1-A038-4EE1-B037-B0CE1158D859}" destId="{1B030AF8-44DE-48A9-9E9D-F1F1B09CE977}" srcOrd="4" destOrd="0" presId="urn:microsoft.com/office/officeart/2005/8/layout/chevron2"/>
    <dgm:cxn modelId="{8A239BBB-ED8D-4E63-B7FB-16559BB8A631}" type="presParOf" srcId="{1B030AF8-44DE-48A9-9E9D-F1F1B09CE977}" destId="{10E4ACE5-1570-45C7-809A-E373011844F2}" srcOrd="0" destOrd="0" presId="urn:microsoft.com/office/officeart/2005/8/layout/chevron2"/>
    <dgm:cxn modelId="{7FFC9477-7641-4334-B9F5-67274936AF32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«Реализация основных направлений в строительном комплексе Шалинского городского 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«Социальная поддержка и социальное обслуживание населения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258 182,17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- 32 869 859,70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29 667 119,97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«Экология и природные ресурсы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- 258 182,17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- 96 465 383,19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95 423 703,47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236FF2C1-3539-4138-BC06-CF68CF640257}" type="presOf" srcId="{78DFBFAA-B1E8-4388-9BA3-05FCACA7DBDA}" destId="{EC7E6BC2-4A07-4594-AF9F-F0F7F44E757A}" srcOrd="0" destOrd="2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8EB4FB68-4AF2-4CC7-A30A-64D08542E022}" type="presOf" srcId="{5C199BA9-918A-4D53-9482-BB6A4812A2CA}" destId="{EC7E6BC2-4A07-4594-AF9F-F0F7F44E757A}" srcOrd="0" destOrd="0" presId="urn:microsoft.com/office/officeart/2005/8/layout/chevron2"/>
    <dgm:cxn modelId="{D228879C-B880-4F4A-8AB9-C02E79542D2F}" type="presOf" srcId="{D1DFED82-E1B8-4856-9EEA-D9FB9E60DA39}" destId="{9C81AF30-EF60-4CB8-B5FE-C20788B88A4D}" srcOrd="0" destOrd="2" presId="urn:microsoft.com/office/officeart/2005/8/layout/chevron2"/>
    <dgm:cxn modelId="{64184551-84F4-49DC-887F-63EBFA123D64}" type="presOf" srcId="{F499D732-AE58-4A4F-83E4-C30BC4A4939E}" destId="{490380E9-8207-4643-A13E-179554CD6251}" srcOrd="0" destOrd="1" presId="urn:microsoft.com/office/officeart/2005/8/layout/chevron2"/>
    <dgm:cxn modelId="{EE8C4799-FE2C-4DEC-BB37-7EBCE654E2C7}" type="presOf" srcId="{3FDA602E-16FF-4178-8153-17F42E8740D1}" destId="{9C81AF30-EF60-4CB8-B5FE-C20788B88A4D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FB553371-91BC-4CA6-B794-8C0EDF5CBD6E}" type="presOf" srcId="{CE000405-FF39-4778-B1D6-9AB81653DFA9}" destId="{9C81AF30-EF60-4CB8-B5FE-C20788B88A4D}" srcOrd="0" destOrd="1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32C3FD96-A4F1-4804-8F78-FAFF5E4AB0A6}" type="presOf" srcId="{0722761E-EA03-4244-A79C-0E1AD01F733A}" destId="{10E4ACE5-1570-45C7-809A-E373011844F2}" srcOrd="0" destOrd="0" presId="urn:microsoft.com/office/officeart/2005/8/layout/chevron2"/>
    <dgm:cxn modelId="{8CF44297-B4B2-4D16-BF26-F05E0DA251E4}" type="presOf" srcId="{799BF0C6-A22B-46C7-872D-185F4C837445}" destId="{5D1CCD4E-635D-45CD-B6CE-B84BE75E48D4}" srcOrd="0" destOrd="0" presId="urn:microsoft.com/office/officeart/2005/8/layout/chevron2"/>
    <dgm:cxn modelId="{9F4CD864-3403-4541-B4C6-BF32A9A8E8FF}" type="presOf" srcId="{73C969FC-5A05-440D-8999-471D14BD9B66}" destId="{EC7E6BC2-4A07-4594-AF9F-F0F7F44E757A}" srcOrd="0" destOrd="1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0CC8E496-635C-4782-9478-500E4C143575}" type="presOf" srcId="{F156BE11-57EF-4BF6-BC62-6E4CF1203642}" destId="{16C6D9E1-A038-4EE1-B037-B0CE1158D859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6780A13-0776-4F76-A3DA-D96655305C38}" type="presOf" srcId="{927675B6-539F-444F-A874-0A9024E9E676}" destId="{490380E9-8207-4643-A13E-179554CD6251}" srcOrd="0" destOrd="2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A4FE0F1D-4314-47B9-AD14-FC9C39A1ED90}" type="presOf" srcId="{27F79D6A-2D71-4A35-B061-4E1A6E268BA8}" destId="{490380E9-8207-4643-A13E-179554CD6251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EB1D8AF1-67FE-41E7-B80E-2CEDC7B45444}" type="presOf" srcId="{B1EBA316-B001-4508-9929-EF13A900457C}" destId="{EC7E6BC2-4A07-4594-AF9F-F0F7F44E757A}" srcOrd="0" destOrd="3" presId="urn:microsoft.com/office/officeart/2005/8/layout/chevron2"/>
    <dgm:cxn modelId="{00F5AB98-7AC2-4BBF-B575-31C905EEDD50}" type="presOf" srcId="{12BA14C3-EA0D-4A44-8314-0C4BC5FF36A8}" destId="{5BC657F8-22C0-43AF-925D-A932C2A250F8}" srcOrd="0" destOrd="0" presId="urn:microsoft.com/office/officeart/2005/8/layout/chevron2"/>
    <dgm:cxn modelId="{37F75C78-5FB7-4D74-ABBD-F64B5DEF433A}" type="presParOf" srcId="{16C6D9E1-A038-4EE1-B037-B0CE1158D859}" destId="{07CCD3E0-E343-4685-A064-67699EDCEA34}" srcOrd="0" destOrd="0" presId="urn:microsoft.com/office/officeart/2005/8/layout/chevron2"/>
    <dgm:cxn modelId="{27FDD873-1871-453A-BD19-EB4AA01C4405}" type="presParOf" srcId="{07CCD3E0-E343-4685-A064-67699EDCEA34}" destId="{5D1CCD4E-635D-45CD-B6CE-B84BE75E48D4}" srcOrd="0" destOrd="0" presId="urn:microsoft.com/office/officeart/2005/8/layout/chevron2"/>
    <dgm:cxn modelId="{6438C05F-F325-4D5C-AD9B-71501BF8373F}" type="presParOf" srcId="{07CCD3E0-E343-4685-A064-67699EDCEA34}" destId="{EC7E6BC2-4A07-4594-AF9F-F0F7F44E757A}" srcOrd="1" destOrd="0" presId="urn:microsoft.com/office/officeart/2005/8/layout/chevron2"/>
    <dgm:cxn modelId="{F3C6D4F7-5784-43BF-B4E0-ECE8555FE95B}" type="presParOf" srcId="{16C6D9E1-A038-4EE1-B037-B0CE1158D859}" destId="{BC7402D7-B6D8-43FC-97B5-7E7DF8E0FBB1}" srcOrd="1" destOrd="0" presId="urn:microsoft.com/office/officeart/2005/8/layout/chevron2"/>
    <dgm:cxn modelId="{15433923-BC00-4757-B3A7-4206098BC360}" type="presParOf" srcId="{16C6D9E1-A038-4EE1-B037-B0CE1158D859}" destId="{9D8B48E7-1D8D-4D01-9F44-D3F8F209B058}" srcOrd="2" destOrd="0" presId="urn:microsoft.com/office/officeart/2005/8/layout/chevron2"/>
    <dgm:cxn modelId="{2B016C42-497F-4B7D-ACFD-487480EF221C}" type="presParOf" srcId="{9D8B48E7-1D8D-4D01-9F44-D3F8F209B058}" destId="{5BC657F8-22C0-43AF-925D-A932C2A250F8}" srcOrd="0" destOrd="0" presId="urn:microsoft.com/office/officeart/2005/8/layout/chevron2"/>
    <dgm:cxn modelId="{B860A20D-9D72-442C-B143-3C203B37B575}" type="presParOf" srcId="{9D8B48E7-1D8D-4D01-9F44-D3F8F209B058}" destId="{490380E9-8207-4643-A13E-179554CD6251}" srcOrd="1" destOrd="0" presId="urn:microsoft.com/office/officeart/2005/8/layout/chevron2"/>
    <dgm:cxn modelId="{FE5127A8-5AD1-49A8-B81C-A7E68CBF9E6E}" type="presParOf" srcId="{16C6D9E1-A038-4EE1-B037-B0CE1158D859}" destId="{81BDB701-E63A-4FBA-AB79-FFA4F8CEFC21}" srcOrd="3" destOrd="0" presId="urn:microsoft.com/office/officeart/2005/8/layout/chevron2"/>
    <dgm:cxn modelId="{8B46040E-89E8-4CF9-A956-871D0803B198}" type="presParOf" srcId="{16C6D9E1-A038-4EE1-B037-B0CE1158D859}" destId="{1B030AF8-44DE-48A9-9E9D-F1F1B09CE977}" srcOrd="4" destOrd="0" presId="urn:microsoft.com/office/officeart/2005/8/layout/chevron2"/>
    <dgm:cxn modelId="{3C0E266B-A750-4D62-9669-14F9754663E1}" type="presParOf" srcId="{1B030AF8-44DE-48A9-9E9D-F1F1B09CE977}" destId="{10E4ACE5-1570-45C7-809A-E373011844F2}" srcOrd="0" destOrd="0" presId="urn:microsoft.com/office/officeart/2005/8/layout/chevron2"/>
    <dgm:cxn modelId="{4C2C370F-CBD3-4B2F-B58D-DA9679D8B66B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4A83C-BA47-4AAB-AD29-A2EC9B577FF9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0184235A-68F4-441B-A67B-557205E0460D}" type="presOf" srcId="{9886B79B-40EB-481E-92CC-501458AB2241}" destId="{5BB01D90-F27A-4D46-9E11-280FE7403049}" srcOrd="0" destOrd="0" presId="urn:microsoft.com/office/officeart/2005/8/layout/vList3"/>
    <dgm:cxn modelId="{E1E20F7F-187B-439D-AFF8-1483C6AA39A1}" type="presParOf" srcId="{5BB01D90-F27A-4D46-9E11-280FE7403049}" destId="{35FFE145-0423-49FD-AE5C-046E05CFB1A3}" srcOrd="0" destOrd="0" presId="urn:microsoft.com/office/officeart/2005/8/layout/vList3"/>
    <dgm:cxn modelId="{02F33648-9FDA-4018-8BF3-54C97BB96755}" type="presParOf" srcId="{35FFE145-0423-49FD-AE5C-046E05CFB1A3}" destId="{513BFF68-8C20-438B-98C1-85E3B98C3AF2}" srcOrd="0" destOrd="0" presId="urn:microsoft.com/office/officeart/2005/8/layout/vList3"/>
    <dgm:cxn modelId="{FBAE7A4F-6F22-40B2-9F1F-D798F891C4FC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жильем молодых семей  на территории 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жилищно-коммунального хозяйства и повышение энергетической эффективности в Шалинском городском округе до 2026 года»</a:t>
          </a:r>
          <a:endParaRPr lang="ru-RU" sz="11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- 1 740 100,00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- 1 751 389,56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1 751 389,56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«Комплексное развитие сельских территорий Шалинского городского округа до 2026 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- 1 740 100,00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- 29 158 838,32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28 223 393,01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D29CB-06DB-4498-8DF3-B436D796F0A0}" type="presOf" srcId="{799BF0C6-A22B-46C7-872D-185F4C837445}" destId="{5D1CCD4E-635D-45CD-B6CE-B84BE75E48D4}" srcOrd="0" destOrd="0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7D8505EB-58A3-4A44-A83A-62AFE84C8026}" type="presOf" srcId="{27F79D6A-2D71-4A35-B061-4E1A6E268BA8}" destId="{490380E9-8207-4643-A13E-179554CD6251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61562B06-B292-4585-8E25-B9F8F82E4D00}" type="presOf" srcId="{3FDA602E-16FF-4178-8153-17F42E8740D1}" destId="{9C81AF30-EF60-4CB8-B5FE-C20788B88A4D}" srcOrd="0" destOrd="0" presId="urn:microsoft.com/office/officeart/2005/8/layout/chevron2"/>
    <dgm:cxn modelId="{41D19A19-156E-4BD7-A319-63C6DDE035DC}" type="presOf" srcId="{CE000405-FF39-4778-B1D6-9AB81653DFA9}" destId="{9C81AF30-EF60-4CB8-B5FE-C20788B88A4D}" srcOrd="0" destOrd="1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71350D4D-A093-4B38-A4C8-063384E2C08D}" type="presOf" srcId="{927675B6-539F-444F-A874-0A9024E9E676}" destId="{490380E9-8207-4643-A13E-179554CD6251}" srcOrd="0" destOrd="2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A5FE8D0A-7962-4D74-AEF8-6DF4893CCADE}" type="presOf" srcId="{78DFBFAA-B1E8-4388-9BA3-05FCACA7DBDA}" destId="{EC7E6BC2-4A07-4594-AF9F-F0F7F44E757A}" srcOrd="0" destOrd="2" presId="urn:microsoft.com/office/officeart/2005/8/layout/chevron2"/>
    <dgm:cxn modelId="{E7DD00DD-B09F-4A06-BC29-C16BDCE113B6}" type="presOf" srcId="{B1EBA316-B001-4508-9929-EF13A900457C}" destId="{EC7E6BC2-4A07-4594-AF9F-F0F7F44E757A}" srcOrd="0" destOrd="3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D29C2A78-65DE-4F5D-AB9C-0D0C3017EDB2}" type="presOf" srcId="{D1DFED82-E1B8-4856-9EEA-D9FB9E60DA39}" destId="{9C81AF30-EF60-4CB8-B5FE-C20788B88A4D}" srcOrd="0" destOrd="2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995B147E-238C-408A-AB60-DF89A7E2529C}" type="presOf" srcId="{73C969FC-5A05-440D-8999-471D14BD9B66}" destId="{EC7E6BC2-4A07-4594-AF9F-F0F7F44E757A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C1984712-6967-42E6-A010-165D08CC8CB1}" type="presOf" srcId="{5C199BA9-918A-4D53-9482-BB6A4812A2CA}" destId="{EC7E6BC2-4A07-4594-AF9F-F0F7F44E757A}" srcOrd="0" destOrd="0" presId="urn:microsoft.com/office/officeart/2005/8/layout/chevron2"/>
    <dgm:cxn modelId="{EBBB4797-B2D5-419F-8A60-881421DAD7C5}" type="presOf" srcId="{0722761E-EA03-4244-A79C-0E1AD01F733A}" destId="{10E4ACE5-1570-45C7-809A-E373011844F2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01988CC0-9663-45AE-AAD6-FC7084C24511}" type="presOf" srcId="{12BA14C3-EA0D-4A44-8314-0C4BC5FF36A8}" destId="{5BC657F8-22C0-43AF-925D-A932C2A250F8}" srcOrd="0" destOrd="0" presId="urn:microsoft.com/office/officeart/2005/8/layout/chevron2"/>
    <dgm:cxn modelId="{F4C780FC-648C-4E93-A738-38732C010711}" type="presOf" srcId="{F156BE11-57EF-4BF6-BC62-6E4CF1203642}" destId="{16C6D9E1-A038-4EE1-B037-B0CE1158D859}" srcOrd="0" destOrd="0" presId="urn:microsoft.com/office/officeart/2005/8/layout/chevron2"/>
    <dgm:cxn modelId="{F0CEE834-10A5-4678-A558-E5351556A119}" type="presOf" srcId="{F499D732-AE58-4A4F-83E4-C30BC4A4939E}" destId="{490380E9-8207-4643-A13E-179554CD6251}" srcOrd="0" destOrd="1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888F6FAC-2130-468C-A285-CCCE580BFBF9}" type="presParOf" srcId="{16C6D9E1-A038-4EE1-B037-B0CE1158D859}" destId="{07CCD3E0-E343-4685-A064-67699EDCEA34}" srcOrd="0" destOrd="0" presId="urn:microsoft.com/office/officeart/2005/8/layout/chevron2"/>
    <dgm:cxn modelId="{DD626499-8EE2-4F31-A7CB-6A6A16ED4DA3}" type="presParOf" srcId="{07CCD3E0-E343-4685-A064-67699EDCEA34}" destId="{5D1CCD4E-635D-45CD-B6CE-B84BE75E48D4}" srcOrd="0" destOrd="0" presId="urn:microsoft.com/office/officeart/2005/8/layout/chevron2"/>
    <dgm:cxn modelId="{910D2E6A-5225-4280-B5EA-EB1A1CB24D6D}" type="presParOf" srcId="{07CCD3E0-E343-4685-A064-67699EDCEA34}" destId="{EC7E6BC2-4A07-4594-AF9F-F0F7F44E757A}" srcOrd="1" destOrd="0" presId="urn:microsoft.com/office/officeart/2005/8/layout/chevron2"/>
    <dgm:cxn modelId="{1AED234B-9984-411A-A5F5-EBC728DE3816}" type="presParOf" srcId="{16C6D9E1-A038-4EE1-B037-B0CE1158D859}" destId="{BC7402D7-B6D8-43FC-97B5-7E7DF8E0FBB1}" srcOrd="1" destOrd="0" presId="urn:microsoft.com/office/officeart/2005/8/layout/chevron2"/>
    <dgm:cxn modelId="{630DD197-C07B-4C72-9BA3-96684D0380F8}" type="presParOf" srcId="{16C6D9E1-A038-4EE1-B037-B0CE1158D859}" destId="{9D8B48E7-1D8D-4D01-9F44-D3F8F209B058}" srcOrd="2" destOrd="0" presId="urn:microsoft.com/office/officeart/2005/8/layout/chevron2"/>
    <dgm:cxn modelId="{9418383A-6306-4C4B-8B30-EE5AEC38D37A}" type="presParOf" srcId="{9D8B48E7-1D8D-4D01-9F44-D3F8F209B058}" destId="{5BC657F8-22C0-43AF-925D-A932C2A250F8}" srcOrd="0" destOrd="0" presId="urn:microsoft.com/office/officeart/2005/8/layout/chevron2"/>
    <dgm:cxn modelId="{AEA36057-C112-4445-A789-6638F84B097B}" type="presParOf" srcId="{9D8B48E7-1D8D-4D01-9F44-D3F8F209B058}" destId="{490380E9-8207-4643-A13E-179554CD6251}" srcOrd="1" destOrd="0" presId="urn:microsoft.com/office/officeart/2005/8/layout/chevron2"/>
    <dgm:cxn modelId="{F359443A-C20F-4D46-9BA6-2F0216B11EA7}" type="presParOf" srcId="{16C6D9E1-A038-4EE1-B037-B0CE1158D859}" destId="{81BDB701-E63A-4FBA-AB79-FFA4F8CEFC21}" srcOrd="3" destOrd="0" presId="urn:microsoft.com/office/officeart/2005/8/layout/chevron2"/>
    <dgm:cxn modelId="{62517EE6-3EC4-4A34-9C0F-C7099948654A}" type="presParOf" srcId="{16C6D9E1-A038-4EE1-B037-B0CE1158D859}" destId="{1B030AF8-44DE-48A9-9E9D-F1F1B09CE977}" srcOrd="4" destOrd="0" presId="urn:microsoft.com/office/officeart/2005/8/layout/chevron2"/>
    <dgm:cxn modelId="{1CF57A42-D21E-42C0-8010-0FF72AD22617}" type="presParOf" srcId="{1B030AF8-44DE-48A9-9E9D-F1F1B09CE977}" destId="{10E4ACE5-1570-45C7-809A-E373011844F2}" srcOrd="0" destOrd="0" presId="urn:microsoft.com/office/officeart/2005/8/layout/chevron2"/>
    <dgm:cxn modelId="{211AB34B-C352-42C3-A7FF-7B32D1C1A2B4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«Предоставление региональной поддержки молодым семьям на улучшение жилищных условий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дополнительного образования в сфере физической культуры и спорта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455 476,00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- 1 263 283,56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архивного дела на территории Шалинского городского округа  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- 455 500,00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- 19 162 000,00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- 19 162 000,00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5A54AAEB-1968-4A7D-B10B-5DB9E8D5EC9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- 1 263 283,56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5C0DDB-CBB1-4B50-8C99-622F37292EFF}" type="parTrans" cxnId="{40ED7419-715C-4EFB-B151-377C4B6ACB86}">
      <dgm:prSet/>
      <dgm:spPr/>
      <dgm:t>
        <a:bodyPr/>
        <a:lstStyle/>
        <a:p>
          <a:endParaRPr lang="ru-RU"/>
        </a:p>
      </dgm:t>
    </dgm:pt>
    <dgm:pt modelId="{F28CAE4B-E7E0-4C12-8C3D-E9B3BE45A841}" type="sibTrans" cxnId="{40ED7419-715C-4EFB-B151-377C4B6ACB86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7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C9F38-60E6-411D-BCBB-CEC798D5B1A0}" type="presOf" srcId="{78DFBFAA-B1E8-4388-9BA3-05FCACA7DBDA}" destId="{EC7E6BC2-4A07-4594-AF9F-F0F7F44E757A}" srcOrd="0" destOrd="2" presId="urn:microsoft.com/office/officeart/2005/8/layout/chevron2"/>
    <dgm:cxn modelId="{F8D78B51-7B0C-4335-BF89-5B93154D6924}" type="presOf" srcId="{0722761E-EA03-4244-A79C-0E1AD01F733A}" destId="{10E4ACE5-1570-45C7-809A-E373011844F2}" srcOrd="0" destOrd="0" presId="urn:microsoft.com/office/officeart/2005/8/layout/chevron2"/>
    <dgm:cxn modelId="{6F95C910-6767-41D1-BCFE-D6A5AD2557E6}" type="presOf" srcId="{27F79D6A-2D71-4A35-B061-4E1A6E268BA8}" destId="{490380E9-8207-4643-A13E-179554CD6251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7AAC7A34-F53D-4E84-BAB9-D4BA5EC02314}" type="presOf" srcId="{B1EBA316-B001-4508-9929-EF13A900457C}" destId="{EC7E6BC2-4A07-4594-AF9F-F0F7F44E757A}" srcOrd="0" destOrd="3" presId="urn:microsoft.com/office/officeart/2005/8/layout/chevron2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F512284F-6F56-44BF-8A85-7394A31E41E9}" type="presOf" srcId="{5A54AAEB-1968-4A7D-B10B-5DB9E8D5EC9A}" destId="{490380E9-8207-4643-A13E-179554CD6251}" srcOrd="0" destOrd="1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1F2DB474-A6FE-41FC-B176-A7107B032BDD}" type="presOf" srcId="{12BA14C3-EA0D-4A44-8314-0C4BC5FF36A8}" destId="{5BC657F8-22C0-43AF-925D-A932C2A250F8}" srcOrd="0" destOrd="0" presId="urn:microsoft.com/office/officeart/2005/8/layout/chevron2"/>
    <dgm:cxn modelId="{EDE1589E-9281-4243-9AB8-373859DFE536}" type="presOf" srcId="{F156BE11-57EF-4BF6-BC62-6E4CF1203642}" destId="{16C6D9E1-A038-4EE1-B037-B0CE1158D859}" srcOrd="0" destOrd="0" presId="urn:microsoft.com/office/officeart/2005/8/layout/chevron2"/>
    <dgm:cxn modelId="{3F240E4A-D865-4F12-A792-CC16112B3F1F}" type="presOf" srcId="{927675B6-539F-444F-A874-0A9024E9E676}" destId="{490380E9-8207-4643-A13E-179554CD6251}" srcOrd="0" destOrd="2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6D3DFCF3-12BA-4ECA-B712-FEC91DF62B1E}" type="presOf" srcId="{CE000405-FF39-4778-B1D6-9AB81653DFA9}" destId="{9C81AF30-EF60-4CB8-B5FE-C20788B88A4D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32E9801D-1946-462E-9222-80EAFD151D30}" type="presOf" srcId="{73C969FC-5A05-440D-8999-471D14BD9B66}" destId="{EC7E6BC2-4A07-4594-AF9F-F0F7F44E757A}" srcOrd="0" destOrd="1" presId="urn:microsoft.com/office/officeart/2005/8/layout/chevron2"/>
    <dgm:cxn modelId="{88579ECC-31DF-41A4-8DBD-235F4B4083D1}" type="presOf" srcId="{3FDA602E-16FF-4178-8153-17F42E8740D1}" destId="{9C81AF30-EF60-4CB8-B5FE-C20788B88A4D}" srcOrd="0" destOrd="0" presId="urn:microsoft.com/office/officeart/2005/8/layout/chevron2"/>
    <dgm:cxn modelId="{51D56F19-5E87-45A5-9216-3E477CA7660D}" type="presOf" srcId="{D1DFED82-E1B8-4856-9EEA-D9FB9E60DA39}" destId="{9C81AF30-EF60-4CB8-B5FE-C20788B88A4D}" srcOrd="0" destOrd="2" presId="urn:microsoft.com/office/officeart/2005/8/layout/chevron2"/>
    <dgm:cxn modelId="{F1FA042A-698C-447E-B9C6-190F7CF367A8}" type="presOf" srcId="{5C199BA9-918A-4D53-9482-BB6A4812A2CA}" destId="{EC7E6BC2-4A07-4594-AF9F-F0F7F44E757A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1EB7DB5-42AC-4BB0-A869-6B1FB0AD1147}" type="presOf" srcId="{799BF0C6-A22B-46C7-872D-185F4C837445}" destId="{5D1CCD4E-635D-45CD-B6CE-B84BE75E48D4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40ED7419-715C-4EFB-B151-377C4B6ACB86}" srcId="{12BA14C3-EA0D-4A44-8314-0C4BC5FF36A8}" destId="{5A54AAEB-1968-4A7D-B10B-5DB9E8D5EC9A}" srcOrd="1" destOrd="0" parTransId="{625C0DDB-CBB1-4B50-8C99-622F37292EFF}" sibTransId="{F28CAE4B-E7E0-4C12-8C3D-E9B3BE45A841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4C8A5305-C7B3-4ED8-8966-F739DD098295}" type="presParOf" srcId="{16C6D9E1-A038-4EE1-B037-B0CE1158D859}" destId="{07CCD3E0-E343-4685-A064-67699EDCEA34}" srcOrd="0" destOrd="0" presId="urn:microsoft.com/office/officeart/2005/8/layout/chevron2"/>
    <dgm:cxn modelId="{09C8A64A-057F-4D12-9A58-1C26D0D1A1DE}" type="presParOf" srcId="{07CCD3E0-E343-4685-A064-67699EDCEA34}" destId="{5D1CCD4E-635D-45CD-B6CE-B84BE75E48D4}" srcOrd="0" destOrd="0" presId="urn:microsoft.com/office/officeart/2005/8/layout/chevron2"/>
    <dgm:cxn modelId="{16FBE4A2-2FC8-4A87-9516-8F2E50225CC1}" type="presParOf" srcId="{07CCD3E0-E343-4685-A064-67699EDCEA34}" destId="{EC7E6BC2-4A07-4594-AF9F-F0F7F44E757A}" srcOrd="1" destOrd="0" presId="urn:microsoft.com/office/officeart/2005/8/layout/chevron2"/>
    <dgm:cxn modelId="{8E849A54-B4EC-405D-9CB3-A10B3FA028BC}" type="presParOf" srcId="{16C6D9E1-A038-4EE1-B037-B0CE1158D859}" destId="{BC7402D7-B6D8-43FC-97B5-7E7DF8E0FBB1}" srcOrd="1" destOrd="0" presId="urn:microsoft.com/office/officeart/2005/8/layout/chevron2"/>
    <dgm:cxn modelId="{1C52171C-C598-40AC-9A2B-AB7AD6F220C7}" type="presParOf" srcId="{16C6D9E1-A038-4EE1-B037-B0CE1158D859}" destId="{9D8B48E7-1D8D-4D01-9F44-D3F8F209B058}" srcOrd="2" destOrd="0" presId="urn:microsoft.com/office/officeart/2005/8/layout/chevron2"/>
    <dgm:cxn modelId="{64AB7D1E-92BD-40FD-BAA1-410030A54280}" type="presParOf" srcId="{9D8B48E7-1D8D-4D01-9F44-D3F8F209B058}" destId="{5BC657F8-22C0-43AF-925D-A932C2A250F8}" srcOrd="0" destOrd="0" presId="urn:microsoft.com/office/officeart/2005/8/layout/chevron2"/>
    <dgm:cxn modelId="{46D077D2-A499-4050-A4A8-E583DACFAC0A}" type="presParOf" srcId="{9D8B48E7-1D8D-4D01-9F44-D3F8F209B058}" destId="{490380E9-8207-4643-A13E-179554CD6251}" srcOrd="1" destOrd="0" presId="urn:microsoft.com/office/officeart/2005/8/layout/chevron2"/>
    <dgm:cxn modelId="{7E030366-36C5-4C9B-BF38-27A642DBCFAE}" type="presParOf" srcId="{16C6D9E1-A038-4EE1-B037-B0CE1158D859}" destId="{81BDB701-E63A-4FBA-AB79-FFA4F8CEFC21}" srcOrd="3" destOrd="0" presId="urn:microsoft.com/office/officeart/2005/8/layout/chevron2"/>
    <dgm:cxn modelId="{A5675756-6BF1-4E5D-999D-AC4300968044}" type="presParOf" srcId="{16C6D9E1-A038-4EE1-B037-B0CE1158D859}" destId="{1B030AF8-44DE-48A9-9E9D-F1F1B09CE977}" srcOrd="4" destOrd="0" presId="urn:microsoft.com/office/officeart/2005/8/layout/chevron2"/>
    <dgm:cxn modelId="{C4BD21DC-9E19-46A2-9316-F8BBBFB9BDDB}" type="presParOf" srcId="{1B030AF8-44DE-48A9-9E9D-F1F1B09CE977}" destId="{10E4ACE5-1570-45C7-809A-E373011844F2}" srcOrd="0" destOrd="0" presId="urn:microsoft.com/office/officeart/2005/8/layout/chevron2"/>
    <dgm:cxn modelId="{C204A012-D504-4CC9-B2F1-FFC41BFBE24D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2026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0F82D-905C-4B3F-9450-AEA2794E1254}" type="presOf" srcId="{9886B79B-40EB-481E-92CC-501458AB2241}" destId="{5BB01D90-F27A-4D46-9E11-280FE7403049}" srcOrd="0" destOrd="0" presId="urn:microsoft.com/office/officeart/2005/8/layout/vList3"/>
    <dgm:cxn modelId="{B30627FF-BC25-4ADD-89CD-78590414C08B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ADA5E8E4-C639-49B3-9C24-ABC80E248BEF}" type="presParOf" srcId="{5BB01D90-F27A-4D46-9E11-280FE7403049}" destId="{35FFE145-0423-49FD-AE5C-046E05CFB1A3}" srcOrd="0" destOrd="0" presId="urn:microsoft.com/office/officeart/2005/8/layout/vList3"/>
    <dgm:cxn modelId="{DE65E918-5DF0-4EAF-AC89-10571958F886}" type="presParOf" srcId="{35FFE145-0423-49FD-AE5C-046E05CFB1A3}" destId="{513BFF68-8C20-438B-98C1-85E3B98C3AF2}" srcOrd="0" destOrd="0" presId="urn:microsoft.com/office/officeart/2005/8/layout/vList3"/>
    <dgm:cxn modelId="{A3053478-E96E-40FB-A9B1-9BA48D4DB4B9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14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наркомании и противодействие незаконному обороту наркотиков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туберкулеза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- 80 000,00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- 10 000,00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10 000,00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ВИЧ-инфекции на территории Шалинского городского округа до 2026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- 80 000,00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- 14 999,92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14 999.92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977BB17C-EC0E-43DC-8080-7B7E51EEA56C}" type="presOf" srcId="{12BA14C3-EA0D-4A44-8314-0C4BC5FF36A8}" destId="{5BC657F8-22C0-43AF-925D-A932C2A250F8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C5ED8CFB-A66D-4560-AAA4-24426A3E36CF}" type="presOf" srcId="{B1EBA316-B001-4508-9929-EF13A900457C}" destId="{EC7E6BC2-4A07-4594-AF9F-F0F7F44E757A}" srcOrd="0" destOrd="3" presId="urn:microsoft.com/office/officeart/2005/8/layout/chevron2"/>
    <dgm:cxn modelId="{8CB1EE4B-D052-4F29-990A-41BD2C018409}" type="presOf" srcId="{F156BE11-57EF-4BF6-BC62-6E4CF1203642}" destId="{16C6D9E1-A038-4EE1-B037-B0CE1158D859}" srcOrd="0" destOrd="0" presId="urn:microsoft.com/office/officeart/2005/8/layout/chevron2"/>
    <dgm:cxn modelId="{41F939C3-DA60-441C-A1FD-C58050796335}" type="presOf" srcId="{0722761E-EA03-4244-A79C-0E1AD01F733A}" destId="{10E4ACE5-1570-45C7-809A-E373011844F2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15D9B1D-D1E1-4B75-8E23-C74BDBE40367}" type="presOf" srcId="{927675B6-539F-444F-A874-0A9024E9E676}" destId="{490380E9-8207-4643-A13E-179554CD6251}" srcOrd="0" destOrd="2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02BB8D35-2B4D-4BAA-BE75-D08C603657C6}" type="presOf" srcId="{F499D732-AE58-4A4F-83E4-C30BC4A4939E}" destId="{490380E9-8207-4643-A13E-179554CD6251}" srcOrd="0" destOrd="1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6FA65381-9F63-46B6-B7FE-7F9CF75F6E83}" type="presOf" srcId="{3FDA602E-16FF-4178-8153-17F42E8740D1}" destId="{9C81AF30-EF60-4CB8-B5FE-C20788B88A4D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D9CF4586-238B-4C2F-9708-7EB55192E3EE}" type="presOf" srcId="{CE000405-FF39-4778-B1D6-9AB81653DFA9}" destId="{9C81AF30-EF60-4CB8-B5FE-C20788B88A4D}" srcOrd="0" destOrd="1" presId="urn:microsoft.com/office/officeart/2005/8/layout/chevron2"/>
    <dgm:cxn modelId="{2F3DEB85-5C37-465A-A243-83EBEABDABF4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D315F13A-BC35-4D31-835D-B7541873336B}" type="presOf" srcId="{5C199BA9-918A-4D53-9482-BB6A4812A2CA}" destId="{EC7E6BC2-4A07-4594-AF9F-F0F7F44E757A}" srcOrd="0" destOrd="0" presId="urn:microsoft.com/office/officeart/2005/8/layout/chevron2"/>
    <dgm:cxn modelId="{93F132B7-8B4E-4CED-95A1-953A9C8A204C}" type="presOf" srcId="{D1DFED82-E1B8-4856-9EEA-D9FB9E60DA39}" destId="{9C81AF30-EF60-4CB8-B5FE-C20788B88A4D}" srcOrd="0" destOrd="2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E4A93786-88C0-41C0-B662-065E6FC25487}" type="presOf" srcId="{78DFBFAA-B1E8-4388-9BA3-05FCACA7DBDA}" destId="{EC7E6BC2-4A07-4594-AF9F-F0F7F44E757A}" srcOrd="0" destOrd="2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BF21F5A9-95D1-43CA-AAFD-7926EDB5E591}" type="presOf" srcId="{799BF0C6-A22B-46C7-872D-185F4C837445}" destId="{5D1CCD4E-635D-45CD-B6CE-B84BE75E48D4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0FCE671-721C-4145-A892-C2444CCCAF9D}" type="presOf" srcId="{73C969FC-5A05-440D-8999-471D14BD9B66}" destId="{EC7E6BC2-4A07-4594-AF9F-F0F7F44E757A}" srcOrd="0" destOrd="1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34BD7479-9E5E-4407-937F-5DD5ECC63F70}" type="presParOf" srcId="{16C6D9E1-A038-4EE1-B037-B0CE1158D859}" destId="{07CCD3E0-E343-4685-A064-67699EDCEA34}" srcOrd="0" destOrd="0" presId="urn:microsoft.com/office/officeart/2005/8/layout/chevron2"/>
    <dgm:cxn modelId="{085852D6-1FFE-455D-8DDC-4B033C72119E}" type="presParOf" srcId="{07CCD3E0-E343-4685-A064-67699EDCEA34}" destId="{5D1CCD4E-635D-45CD-B6CE-B84BE75E48D4}" srcOrd="0" destOrd="0" presId="urn:microsoft.com/office/officeart/2005/8/layout/chevron2"/>
    <dgm:cxn modelId="{E636D336-5364-40F3-BD5F-16A3B1D0AD30}" type="presParOf" srcId="{07CCD3E0-E343-4685-A064-67699EDCEA34}" destId="{EC7E6BC2-4A07-4594-AF9F-F0F7F44E757A}" srcOrd="1" destOrd="0" presId="urn:microsoft.com/office/officeart/2005/8/layout/chevron2"/>
    <dgm:cxn modelId="{5134F95B-9332-4823-A1D8-4D8BC04138D3}" type="presParOf" srcId="{16C6D9E1-A038-4EE1-B037-B0CE1158D859}" destId="{BC7402D7-B6D8-43FC-97B5-7E7DF8E0FBB1}" srcOrd="1" destOrd="0" presId="urn:microsoft.com/office/officeart/2005/8/layout/chevron2"/>
    <dgm:cxn modelId="{446A8688-4AFC-495F-99C7-E6726EAAF52F}" type="presParOf" srcId="{16C6D9E1-A038-4EE1-B037-B0CE1158D859}" destId="{9D8B48E7-1D8D-4D01-9F44-D3F8F209B058}" srcOrd="2" destOrd="0" presId="urn:microsoft.com/office/officeart/2005/8/layout/chevron2"/>
    <dgm:cxn modelId="{F9E830D2-3A2B-4716-8F91-D759E3831928}" type="presParOf" srcId="{9D8B48E7-1D8D-4D01-9F44-D3F8F209B058}" destId="{5BC657F8-22C0-43AF-925D-A932C2A250F8}" srcOrd="0" destOrd="0" presId="urn:microsoft.com/office/officeart/2005/8/layout/chevron2"/>
    <dgm:cxn modelId="{B8640010-11DA-4F99-8FC6-A1E239559630}" type="presParOf" srcId="{9D8B48E7-1D8D-4D01-9F44-D3F8F209B058}" destId="{490380E9-8207-4643-A13E-179554CD6251}" srcOrd="1" destOrd="0" presId="urn:microsoft.com/office/officeart/2005/8/layout/chevron2"/>
    <dgm:cxn modelId="{4C4D1B25-98C5-40ED-A7B6-C4C41C456581}" type="presParOf" srcId="{16C6D9E1-A038-4EE1-B037-B0CE1158D859}" destId="{81BDB701-E63A-4FBA-AB79-FFA4F8CEFC21}" srcOrd="3" destOrd="0" presId="urn:microsoft.com/office/officeart/2005/8/layout/chevron2"/>
    <dgm:cxn modelId="{1E459A3C-D75E-4CDB-8DBD-CFD97130A9EF}" type="presParOf" srcId="{16C6D9E1-A038-4EE1-B037-B0CE1158D859}" destId="{1B030AF8-44DE-48A9-9E9D-F1F1B09CE977}" srcOrd="4" destOrd="0" presId="urn:microsoft.com/office/officeart/2005/8/layout/chevron2"/>
    <dgm:cxn modelId="{772A2542-BF40-42FA-AB27-D8CB3E36434A}" type="presParOf" srcId="{1B030AF8-44DE-48A9-9E9D-F1F1B09CE977}" destId="{10E4ACE5-1570-45C7-809A-E373011844F2}" srcOrd="0" destOrd="0" presId="urn:microsoft.com/office/officeart/2005/8/layout/chevron2"/>
    <dgm:cxn modelId="{829CC5AF-DA5D-4BF2-9258-8FCC3167F55D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Развитие кадровой политики в        системе муниципального управления Шалинского городского округа до 2026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BD82A-3068-4C64-9C12-D604CF9B3190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24D2AC09-9DD5-4AA8-82A9-4E029CD8755E}" type="presOf" srcId="{9886B79B-40EB-481E-92CC-501458AB2241}" destId="{5BB01D90-F27A-4D46-9E11-280FE7403049}" srcOrd="0" destOrd="0" presId="urn:microsoft.com/office/officeart/2005/8/layout/vList3"/>
    <dgm:cxn modelId="{E198EE0D-AAD2-40E4-8DD0-E2D307D8EF77}" type="presParOf" srcId="{5BB01D90-F27A-4D46-9E11-280FE7403049}" destId="{35FFE145-0423-49FD-AE5C-046E05CFB1A3}" srcOrd="0" destOrd="0" presId="urn:microsoft.com/office/officeart/2005/8/layout/vList3"/>
    <dgm:cxn modelId="{171A9632-6177-4216-90D4-D15525F85757}" type="presParOf" srcId="{35FFE145-0423-49FD-AE5C-046E05CFB1A3}" destId="{513BFF68-8C20-438B-98C1-85E3B98C3AF2}" srcOrd="0" destOrd="0" presId="urn:microsoft.com/office/officeart/2005/8/layout/vList3"/>
    <dgm:cxn modelId="{9CBC0E8B-6291-48BD-B2A5-34071C1B029F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0.28331</cdr:x>
      <cdr:y>0</cdr:y>
    </cdr:from>
    <cdr:to>
      <cdr:x>0.70766</cdr:x>
      <cdr:y>0.21212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0"/>
          <a:ext cx="1369615" cy="840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2022 год</a:t>
          </a:r>
        </a:p>
        <a:p xmlns:a="http://schemas.openxmlformats.org/drawingml/2006/main">
          <a:pPr algn="ctr"/>
          <a:r>
            <a:rPr lang="ru-RU" sz="1600" b="1" dirty="0" smtClean="0"/>
            <a:t>1135,2 млн. руб</a:t>
          </a:r>
          <a:r>
            <a:rPr lang="ru-RU" sz="1600" dirty="0" smtClean="0"/>
            <a:t>.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0.07065</cdr:x>
      <cdr:y>0</cdr:y>
    </cdr:from>
    <cdr:to>
      <cdr:x>0.56522</cdr:x>
      <cdr:y>0.18182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027" y="0"/>
          <a:ext cx="1596254" cy="609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</a:t>
          </a:r>
          <a:r>
            <a:rPr lang="en-US" sz="1600" b="1" dirty="0" smtClean="0"/>
            <a:t>21</a:t>
          </a:r>
          <a:r>
            <a:rPr lang="ru-RU" sz="1600" b="1" dirty="0" smtClean="0"/>
            <a:t> год</a:t>
          </a:r>
        </a:p>
        <a:p xmlns:a="http://schemas.openxmlformats.org/drawingml/2006/main">
          <a:pPr algn="ctr"/>
          <a:r>
            <a:rPr lang="ru-RU" sz="1600" b="1" dirty="0" smtClean="0"/>
            <a:t>983,6 млн. руб.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</cdr:x>
      <cdr:y>0.40541</cdr:y>
    </cdr:from>
    <cdr:to>
      <cdr:x>0.56</cdr:x>
      <cdr:y>0.62162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1430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0.34545</cdr:x>
      <cdr:y>0.40541</cdr:y>
    </cdr:from>
    <cdr:to>
      <cdr:x>0.60545</cdr:x>
      <cdr:y>0.59459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7800" y="1143000"/>
          <a:ext cx="1089660" cy="533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/>
            <a:t>590 704 тыс. руб.</a:t>
          </a:r>
          <a:endParaRPr lang="ru-RU" sz="14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0.38462</cdr:x>
      <cdr:y>0.34146</cdr:y>
    </cdr:from>
    <cdr:to>
      <cdr:x>0.65553</cdr:x>
      <cdr:y>0.64758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1066800"/>
          <a:ext cx="1073454" cy="956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66 412 </a:t>
          </a:r>
        </a:p>
        <a:p xmlns:a="http://schemas.openxmlformats.org/drawingml/2006/main">
          <a:pPr algn="ctr"/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0.22222</cdr:x>
      <cdr:y>0.34</cdr:y>
    </cdr:from>
    <cdr:to>
      <cdr:x>0.69281</cdr:x>
      <cdr:y>0.64612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762000" y="1295400"/>
          <a:ext cx="1613653" cy="116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+mn-lt"/>
              <a:ea typeface="+mn-ea"/>
              <a:cs typeface="+mn-cs"/>
            </a:rPr>
            <a:t>101 499,7</a:t>
          </a:r>
        </a:p>
        <a:p xmlns:a="http://schemas.openxmlformats.org/drawingml/2006/main">
          <a:pPr algn="ctr"/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0.3506</cdr:x>
      <cdr:y>0.34694</cdr:y>
    </cdr:from>
    <cdr:to>
      <cdr:x>0.62151</cdr:x>
      <cdr:y>0.65306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1295400"/>
          <a:ext cx="1295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+mn-lt"/>
              <a:ea typeface="+mn-ea"/>
              <a:cs typeface="+mn-cs"/>
            </a:rPr>
            <a:t>35 409,4 </a:t>
          </a:r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0.12903</cdr:x>
      <cdr:y>0.33333</cdr:y>
    </cdr:from>
    <cdr:to>
      <cdr:x>0.74193</cdr:x>
      <cdr:y>0.77519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" y="762000"/>
          <a:ext cx="1447793" cy="101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  на 01.01.2022</a:t>
          </a:r>
        </a:p>
        <a:p xmlns:a="http://schemas.openxmlformats.org/drawingml/2006/main">
          <a:pPr algn="ctr"/>
          <a:r>
            <a:rPr lang="ru-RU" sz="1100" dirty="0" smtClean="0"/>
            <a:t>    19 437 191,95 </a:t>
          </a:r>
        </a:p>
        <a:p xmlns:a="http://schemas.openxmlformats.org/drawingml/2006/main">
          <a:pPr algn="ctr"/>
          <a:r>
            <a:rPr lang="ru-RU" sz="1100" dirty="0" smtClean="0"/>
            <a:t> руб.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0.23529</cdr:x>
      <cdr:y>0.25</cdr:y>
    </cdr:from>
    <cdr:to>
      <cdr:x>0.77309</cdr:x>
      <cdr:y>0.77093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609600"/>
          <a:ext cx="1393310" cy="1270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 01.01.2023</a:t>
          </a:r>
        </a:p>
        <a:p xmlns:a="http://schemas.openxmlformats.org/drawingml/2006/main">
          <a:pPr algn="ctr"/>
          <a:r>
            <a:rPr lang="ru-RU" dirty="0" smtClean="0"/>
            <a:t>23 381 360,98</a:t>
          </a:r>
          <a:r>
            <a:rPr lang="ru-RU" sz="1100" dirty="0" smtClean="0"/>
            <a:t> руб.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0.26316</cdr:x>
      <cdr:y>0.26667</cdr:y>
    </cdr:from>
    <cdr:to>
      <cdr:x>0.71864</cdr:x>
      <cdr:y>0.70853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609600"/>
          <a:ext cx="1318888" cy="101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912 698 777,64 руб.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77C5-DCC1-4CF3-83B1-B4CB70D9DFFC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1A756-90E6-4492-9DDD-247C24BE6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08AD8-D73F-422F-A1D9-4C775FB29D77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16175" y="817563"/>
            <a:ext cx="2901950" cy="409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3113" y="5181600"/>
            <a:ext cx="6188075" cy="491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31B2-DBA1-4200-B1C2-AAE2D60ED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0548" y="3381883"/>
            <a:ext cx="6579552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1097" y="6109208"/>
            <a:ext cx="541845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7032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86434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032" y="436372"/>
            <a:ext cx="6966585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032" y="2509139"/>
            <a:ext cx="696658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1821" y="10145649"/>
            <a:ext cx="2477008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7032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3268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34.jpeg"/><Relationship Id="rId2" Type="http://schemas.openxmlformats.org/officeDocument/2006/relationships/image" Target="../media/image7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2.jpeg"/><Relationship Id="rId10" Type="http://schemas.openxmlformats.org/officeDocument/2006/relationships/diagramColors" Target="../diagrams/colors5.xml"/><Relationship Id="rId19" Type="http://schemas.openxmlformats.org/officeDocument/2006/relationships/image" Target="../media/image36.jpeg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40.jpeg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42.jpeg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openxmlformats.org/officeDocument/2006/relationships/image" Target="../media/image43.jpeg"/><Relationship Id="rId12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5.jpeg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49.jpeg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47.jpeg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Users\SOB\Desktop\Бюджет для граждан\Фоны\free-light-backgrounds-1920x1080-WTG3069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34300" cy="109093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276350" y="2863850"/>
            <a:ext cx="54102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</a:pPr>
            <a:r>
              <a:rPr lang="ru-RU" sz="5400" b="1" i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sz="5400" b="1" i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150" y="5073650"/>
            <a:ext cx="65803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к решению Думы Шалинского городского</a:t>
            </a:r>
          </a:p>
          <a:p>
            <a:pPr algn="ctr"/>
            <a:r>
              <a:rPr lang="ru-RU" sz="2800" i="1" dirty="0" smtClean="0"/>
              <a:t>округа от </a:t>
            </a:r>
            <a:r>
              <a:rPr lang="ru-RU" sz="2800" i="1" dirty="0" smtClean="0"/>
              <a:t>29.06.2023г. </a:t>
            </a:r>
            <a:r>
              <a:rPr lang="ru-RU" sz="2800" i="1" dirty="0" smtClean="0"/>
              <a:t>№  </a:t>
            </a:r>
            <a:r>
              <a:rPr lang="ru-RU" sz="2800" i="1" dirty="0" smtClean="0"/>
              <a:t>189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«</a:t>
            </a:r>
            <a:r>
              <a:rPr lang="ru-RU" sz="2800" b="1" i="1" dirty="0" smtClean="0"/>
              <a:t>Об исполнении бюджета </a:t>
            </a:r>
          </a:p>
          <a:p>
            <a:pPr algn="ctr"/>
            <a:r>
              <a:rPr lang="ru-RU" sz="2800" b="1" i="1" dirty="0" smtClean="0"/>
              <a:t>Шалинского городского округа </a:t>
            </a:r>
          </a:p>
          <a:p>
            <a:pPr algn="ctr"/>
            <a:r>
              <a:rPr lang="ru-RU" sz="2800" b="1" i="1" dirty="0" smtClean="0"/>
              <a:t>за 2022 год»</a:t>
            </a:r>
            <a:endParaRPr lang="ru-RU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441526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2" name="object 102"/>
          <p:cNvSpPr txBox="1"/>
          <p:nvPr/>
        </p:nvSpPr>
        <p:spPr>
          <a:xfrm>
            <a:off x="1504950" y="806450"/>
            <a:ext cx="4876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dirty="0" smtClean="0">
                <a:latin typeface="Trebuchet MS"/>
                <a:cs typeface="Trebuchet MS"/>
              </a:rPr>
              <a:t>Динамика налоговых и неналоговых</a:t>
            </a:r>
            <a:r>
              <a:rPr sz="1400" b="1" dirty="0" smtClean="0">
                <a:latin typeface="Trebuchet MS"/>
                <a:cs typeface="Trebuchet MS"/>
              </a:rPr>
              <a:t> </a:t>
            </a:r>
            <a:r>
              <a:rPr sz="1400" b="1" dirty="0" err="1">
                <a:latin typeface="Trebuchet MS"/>
                <a:cs typeface="Trebuchet MS"/>
              </a:rPr>
              <a:t>доходов</a:t>
            </a:r>
            <a:r>
              <a:rPr sz="1400" b="1" dirty="0">
                <a:latin typeface="Trebuchet MS"/>
                <a:cs typeface="Trebuchet MS"/>
              </a:rPr>
              <a:t> </a:t>
            </a:r>
            <a:r>
              <a:rPr sz="1400" b="1" spc="5" dirty="0" err="1" smtClean="0">
                <a:latin typeface="Trebuchet MS"/>
                <a:cs typeface="Trebuchet MS"/>
              </a:rPr>
              <a:t>бюджета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84" name="Группа 193"/>
          <p:cNvGrpSpPr/>
          <p:nvPr/>
        </p:nvGrpSpPr>
        <p:grpSpPr>
          <a:xfrm>
            <a:off x="3181350" y="1644646"/>
            <a:ext cx="990600" cy="380999"/>
            <a:chOff x="2514980" y="3765357"/>
            <a:chExt cx="1760131" cy="118533"/>
          </a:xfrm>
        </p:grpSpPr>
        <p:sp>
          <p:nvSpPr>
            <p:cNvPr id="297" name="object 53"/>
            <p:cNvSpPr/>
            <p:nvPr/>
          </p:nvSpPr>
          <p:spPr>
            <a:xfrm>
              <a:off x="2514980" y="3765357"/>
              <a:ext cx="1489342" cy="118533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61"/>
            <p:cNvSpPr txBox="1"/>
            <p:nvPr/>
          </p:nvSpPr>
          <p:spPr>
            <a:xfrm>
              <a:off x="2617939" y="3789066"/>
              <a:ext cx="1657172" cy="766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 на </a:t>
              </a: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физических</a:t>
              </a:r>
              <a:r>
                <a:rPr lang="ru-RU" sz="800" spc="-1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лиц</a:t>
              </a:r>
              <a:endParaRPr lang="ru-RU"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5" name="Группа 194"/>
          <p:cNvGrpSpPr/>
          <p:nvPr/>
        </p:nvGrpSpPr>
        <p:grpSpPr>
          <a:xfrm>
            <a:off x="3764191" y="2822148"/>
            <a:ext cx="636359" cy="270302"/>
            <a:chOff x="2303505" y="3933197"/>
            <a:chExt cx="1766041" cy="142240"/>
          </a:xfrm>
        </p:grpSpPr>
        <p:sp>
          <p:nvSpPr>
            <p:cNvPr id="295" name="object 47"/>
            <p:cNvSpPr/>
            <p:nvPr/>
          </p:nvSpPr>
          <p:spPr>
            <a:xfrm rot="10800000">
              <a:off x="2514977" y="3933197"/>
              <a:ext cx="1554569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62"/>
            <p:cNvSpPr txBox="1"/>
            <p:nvPr/>
          </p:nvSpPr>
          <p:spPr>
            <a:xfrm>
              <a:off x="2303505" y="3962367"/>
              <a:ext cx="1451611" cy="6478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Акцизы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6" name="Группа 195"/>
          <p:cNvGrpSpPr/>
          <p:nvPr/>
        </p:nvGrpSpPr>
        <p:grpSpPr>
          <a:xfrm>
            <a:off x="3181350" y="4047906"/>
            <a:ext cx="1032058" cy="416144"/>
            <a:chOff x="2514980" y="4121062"/>
            <a:chExt cx="1727766" cy="192182"/>
          </a:xfrm>
        </p:grpSpPr>
        <p:sp>
          <p:nvSpPr>
            <p:cNvPr id="293" name="object 48"/>
            <p:cNvSpPr/>
            <p:nvPr/>
          </p:nvSpPr>
          <p:spPr>
            <a:xfrm>
              <a:off x="2514980" y="4121062"/>
              <a:ext cx="1530795" cy="192182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64"/>
            <p:cNvSpPr txBox="1"/>
            <p:nvPr/>
          </p:nvSpPr>
          <p:spPr>
            <a:xfrm>
              <a:off x="2642546" y="4164345"/>
              <a:ext cx="1600200" cy="1137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</a:t>
              </a:r>
              <a:r>
                <a:rPr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20" dirty="0" err="1">
                  <a:solidFill>
                    <a:srgbClr val="231F20"/>
                  </a:solidFill>
                  <a:latin typeface="Arial Narrow"/>
                  <a:cs typeface="Arial Narrow"/>
                </a:rPr>
                <a:t>на</a:t>
              </a:r>
              <a:r>
                <a:rPr sz="800" spc="-85" dirty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35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имущество</a:t>
              </a:r>
              <a:r>
                <a:rPr lang="ru-RU" sz="800" spc="35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физических лиц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8" name="Группа 200"/>
          <p:cNvGrpSpPr/>
          <p:nvPr/>
        </p:nvGrpSpPr>
        <p:grpSpPr>
          <a:xfrm>
            <a:off x="3181350" y="6826250"/>
            <a:ext cx="762000" cy="381000"/>
            <a:chOff x="2514980" y="4476750"/>
            <a:chExt cx="1160158" cy="142240"/>
          </a:xfrm>
        </p:grpSpPr>
        <p:sp>
          <p:nvSpPr>
            <p:cNvPr id="289" name="object 50"/>
            <p:cNvSpPr/>
            <p:nvPr/>
          </p:nvSpPr>
          <p:spPr>
            <a:xfrm>
              <a:off x="2514980" y="4476750"/>
              <a:ext cx="812111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FFD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66"/>
            <p:cNvSpPr txBox="1"/>
            <p:nvPr/>
          </p:nvSpPr>
          <p:spPr>
            <a:xfrm>
              <a:off x="2617939" y="4495879"/>
              <a:ext cx="1057199" cy="919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Прочие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02" name="Группа 194"/>
          <p:cNvGrpSpPr/>
          <p:nvPr/>
        </p:nvGrpSpPr>
        <p:grpSpPr>
          <a:xfrm>
            <a:off x="3790950" y="5230181"/>
            <a:ext cx="636357" cy="376854"/>
            <a:chOff x="2303505" y="3933201"/>
            <a:chExt cx="1766036" cy="118316"/>
          </a:xfrm>
        </p:grpSpPr>
        <p:sp>
          <p:nvSpPr>
            <p:cNvPr id="303" name="object 47"/>
            <p:cNvSpPr/>
            <p:nvPr/>
          </p:nvSpPr>
          <p:spPr>
            <a:xfrm rot="10800000">
              <a:off x="2514972" y="3933201"/>
              <a:ext cx="1554569" cy="118316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62"/>
            <p:cNvSpPr txBox="1"/>
            <p:nvPr/>
          </p:nvSpPr>
          <p:spPr>
            <a:xfrm>
              <a:off x="2303505" y="3963155"/>
              <a:ext cx="1451610" cy="773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Земельный налог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285750" y="1124406"/>
            <a:ext cx="2971800" cy="2357511"/>
            <a:chOff x="285750" y="1124406"/>
            <a:chExt cx="2971800" cy="2357511"/>
          </a:xfrm>
        </p:grpSpPr>
        <p:graphicFrame>
          <p:nvGraphicFramePr>
            <p:cNvPr id="247" name="Диаграмма 246"/>
            <p:cNvGraphicFramePr/>
            <p:nvPr/>
          </p:nvGraphicFramePr>
          <p:xfrm>
            <a:off x="438150" y="11874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6" name="TextBox 305"/>
            <p:cNvSpPr txBox="1"/>
            <p:nvPr/>
          </p:nvSpPr>
          <p:spPr>
            <a:xfrm>
              <a:off x="285750" y="112440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4248150" y="1111250"/>
            <a:ext cx="3048000" cy="2370667"/>
            <a:chOff x="4248150" y="1111250"/>
            <a:chExt cx="3048000" cy="2370667"/>
          </a:xfrm>
        </p:grpSpPr>
        <p:graphicFrame>
          <p:nvGraphicFramePr>
            <p:cNvPr id="299" name="Диаграмма 298"/>
            <p:cNvGraphicFramePr/>
            <p:nvPr/>
          </p:nvGraphicFramePr>
          <p:xfrm>
            <a:off x="4324350" y="11874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7" name="TextBox 306"/>
            <p:cNvSpPr txBox="1"/>
            <p:nvPr/>
          </p:nvSpPr>
          <p:spPr>
            <a:xfrm>
              <a:off x="4248150" y="1111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361950" y="3549650"/>
            <a:ext cx="2895600" cy="2370667"/>
            <a:chOff x="361950" y="3549650"/>
            <a:chExt cx="2895600" cy="2370667"/>
          </a:xfrm>
        </p:grpSpPr>
        <p:graphicFrame>
          <p:nvGraphicFramePr>
            <p:cNvPr id="300" name="Диаграмма 299"/>
            <p:cNvGraphicFramePr/>
            <p:nvPr/>
          </p:nvGraphicFramePr>
          <p:xfrm>
            <a:off x="438150" y="36258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8" name="TextBox 307"/>
            <p:cNvSpPr txBox="1"/>
            <p:nvPr/>
          </p:nvSpPr>
          <p:spPr>
            <a:xfrm>
              <a:off x="3619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4248150" y="3549650"/>
            <a:ext cx="3048000" cy="2370667"/>
            <a:chOff x="4248150" y="3549650"/>
            <a:chExt cx="3048000" cy="2370667"/>
          </a:xfrm>
        </p:grpSpPr>
        <p:graphicFrame>
          <p:nvGraphicFramePr>
            <p:cNvPr id="301" name="Диаграмма 300"/>
            <p:cNvGraphicFramePr/>
            <p:nvPr/>
          </p:nvGraphicFramePr>
          <p:xfrm>
            <a:off x="4324350" y="36258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9" name="TextBox 308"/>
            <p:cNvSpPr txBox="1"/>
            <p:nvPr/>
          </p:nvSpPr>
          <p:spPr>
            <a:xfrm>
              <a:off x="42481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361950" y="6064250"/>
            <a:ext cx="2895600" cy="2446867"/>
            <a:chOff x="361950" y="6064250"/>
            <a:chExt cx="2895600" cy="2446867"/>
          </a:xfrm>
        </p:grpSpPr>
        <p:graphicFrame>
          <p:nvGraphicFramePr>
            <p:cNvPr id="305" name="Диаграмма 304"/>
            <p:cNvGraphicFramePr/>
            <p:nvPr/>
          </p:nvGraphicFramePr>
          <p:xfrm>
            <a:off x="438150" y="62166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10" name="TextBox 309"/>
            <p:cNvSpPr txBox="1"/>
            <p:nvPr/>
          </p:nvSpPr>
          <p:spPr>
            <a:xfrm>
              <a:off x="361950" y="6064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млн. руб.</a:t>
              </a:r>
              <a:endParaRPr lang="ru-RU" sz="8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5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9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9219" name="Picture 3" descr="B:\Users\SOB\Desktop\Бюджет для граждан\Фото для бюджета\maxres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6673850"/>
            <a:ext cx="3886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44824" y="1229144"/>
          <a:ext cx="6575126" cy="8691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80"/>
                <a:gridCol w="3084646"/>
                <a:gridCol w="879766"/>
                <a:gridCol w="773556"/>
                <a:gridCol w="773539"/>
                <a:gridCol w="773539"/>
              </a:tblGrid>
              <a:tr h="720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105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п/п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57188" marR="572135" indent="0" algn="ctr">
                        <a:lnSpc>
                          <a:spcPct val="150000"/>
                        </a:lnSpc>
                      </a:pPr>
                      <a:r>
                        <a:rPr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радела, </a:t>
                      </a:r>
                      <a:r>
                        <a:rPr lang="ru-RU" sz="1050" b="1" spc="-7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одраздел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классификации расходов бюджета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61913" marR="54610" indent="-61913" algn="ctr">
                        <a:lnSpc>
                          <a:spcPct val="150000"/>
                        </a:lnSpc>
                      </a:pP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Утверждено Решением о бюджете, тыс.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050" b="1" spc="-20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1050" b="1" spc="-2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тыс. руб.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1050" b="1" spc="0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</a:t>
                      </a:r>
                      <a:r>
                        <a:rPr sz="1050" b="1" spc="0" baseline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sz="105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Динами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8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1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-8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4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году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sz="1050" b="1" spc="-12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51051">
                <a:tc gridSpan="2">
                  <a:txBody>
                    <a:bodyPr/>
                    <a:lstStyle/>
                    <a:p>
                      <a:pPr marL="2692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b="1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sz="1050" b="1" spc="-1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1 132 411,1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1 111 025,6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</a:t>
                      </a:r>
                      <a:r>
                        <a:rPr sz="1050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том </a:t>
                      </a: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051">
                <a:tc rowSpan="7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01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</a:t>
                      </a:r>
                      <a:r>
                        <a:rPr sz="1050" b="1" spc="-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120 843,4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119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773.5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13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высшего должностного лица  субъекта Российской Федерации и  муниципального образования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196.0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законодательных  (представительных) органов  государственной власти и представительных органов муниципальных образований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2 719,0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719.0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89,8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582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27 803,4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773.4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Судебная власть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144,5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144.5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4816,7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781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6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</a:t>
                      </a:r>
                      <a:r>
                        <a:rPr lang="ru-RU" sz="1050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деятельности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финансовых,  </a:t>
                      </a:r>
                      <a:r>
                        <a:rPr lang="ru-RU" sz="1050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налоговых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50" spc="-3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таможенных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органов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органов  </a:t>
                      </a:r>
                      <a:r>
                        <a:rPr lang="ru-RU" sz="1050" spc="-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финансового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(финансово-бюджетного)</a:t>
                      </a:r>
                      <a:r>
                        <a:rPr lang="ru-RU" sz="1050" spc="1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надзора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14 270,0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256.6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общегосударственные вопросы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73 710,5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683.8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</a:t>
                      </a:r>
                      <a:r>
                        <a:rPr sz="1050" b="1" spc="-1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оборона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1 252,6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247.2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Мобилизационная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sz="105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вневойсковая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подготовка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1 252,6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247.2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24294">
                <a:tc row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</a:t>
                      </a:r>
                      <a:r>
                        <a:rPr sz="1050" b="1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правоохранительная</a:t>
                      </a:r>
                      <a:r>
                        <a:rPr sz="1050" b="1" spc="-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8 773,5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681.6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6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от чрезвычайных ситуаций природного и техногенного характера,  гражданская оборона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8266,1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227.0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Гражданская оборона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64,4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7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443,0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390.2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7"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</a:t>
                      </a:r>
                      <a:r>
                        <a:rPr sz="1050" b="1" spc="-1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189 889,0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172 865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91,0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144,4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6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671,0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518.0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130,2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Водное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43,2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187,8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Лесное</a:t>
                      </a:r>
                      <a:r>
                        <a:rPr lang="ru-RU" sz="105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хозяйство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215,0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215.0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4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</a:t>
                      </a:r>
                    </a:p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5 835,0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5 835,0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265,2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Дорожное </a:t>
                      </a:r>
                      <a:r>
                        <a:rPr lang="ru-RU" sz="1050" spc="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 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(дорожные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фонды)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164 445,6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150 777,4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153,4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2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 национальной экономики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18 679,2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15 476,6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51">
                <a:tc rowSpan="4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05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</a:t>
                      </a:r>
                      <a:r>
                        <a:rPr sz="1050" b="1" spc="-1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36 344,9</a:t>
                      </a:r>
                      <a:endParaRPr lang="ru-RU" sz="105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35 409,4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113,1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6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</a:t>
                      </a:r>
                      <a:r>
                        <a:rPr lang="ru-RU" sz="1050" spc="-60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щ</a:t>
                      </a:r>
                      <a:r>
                        <a:rPr sz="1050" spc="-6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ное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9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6 847,8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847.8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172,9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</a:t>
                      </a:r>
                      <a:r>
                        <a:rPr sz="1050" spc="-9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15 314,4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314.4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14 182,7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247.2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635298" y="390741"/>
            <a:ext cx="6279852" cy="774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>
              <a:lnSpc>
                <a:spcPct val="100000"/>
              </a:lnSpc>
              <a:tabLst>
                <a:tab pos="541655" algn="l"/>
              </a:tabLst>
            </a:pPr>
            <a:r>
              <a:rPr sz="2000" b="1" spc="-22" baseline="2314" dirty="0">
                <a:solidFill>
                  <a:srgbClr val="009DA2"/>
                </a:solidFill>
                <a:latin typeface="Trebuchet MS"/>
                <a:cs typeface="Trebuchet MS"/>
              </a:rPr>
              <a:t>	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4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1100"/>
              </a:lnSpc>
            </a:pPr>
            <a:r>
              <a:rPr sz="1400" b="1" spc="-30" dirty="0" err="1">
                <a:latin typeface="Trebuchet MS"/>
                <a:cs typeface="Trebuchet MS"/>
              </a:rPr>
              <a:t>Исполнение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lang="ru-RU" sz="1400" b="1" spc="-15" dirty="0" smtClean="0">
                <a:latin typeface="Trebuchet MS"/>
                <a:cs typeface="Trebuchet MS"/>
              </a:rPr>
              <a:t>местного </a:t>
            </a:r>
            <a:r>
              <a:rPr sz="1400" b="1" spc="5" dirty="0" err="1" smtClean="0">
                <a:latin typeface="Trebuchet MS"/>
                <a:cs typeface="Trebuchet MS"/>
              </a:rPr>
              <a:t>бюджета</a:t>
            </a:r>
            <a:r>
              <a:rPr sz="1400" b="1" spc="-65" dirty="0" smtClean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по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расходам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по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разделам  </a:t>
            </a:r>
            <a:r>
              <a:rPr sz="1400" b="1" spc="-40" dirty="0">
                <a:latin typeface="Trebuchet MS"/>
                <a:cs typeface="Trebuchet MS"/>
              </a:rPr>
              <a:t>и </a:t>
            </a:r>
            <a:r>
              <a:rPr sz="1400" b="1" dirty="0">
                <a:latin typeface="Trebuchet MS"/>
                <a:cs typeface="Trebuchet MS"/>
              </a:rPr>
              <a:t>подразделам </a:t>
            </a:r>
            <a:r>
              <a:rPr sz="1400" b="1" spc="-5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классификации</a:t>
            </a:r>
            <a:r>
              <a:rPr sz="1400" b="1" spc="-5" dirty="0">
                <a:latin typeface="Trebuchet MS"/>
                <a:cs typeface="Trebuchet MS"/>
              </a:rPr>
              <a:t> </a:t>
            </a:r>
            <a:r>
              <a:rPr sz="1400" b="1" spc="-5">
                <a:latin typeface="Trebuchet MS"/>
                <a:cs typeface="Trebuchet MS"/>
              </a:rPr>
              <a:t>расходов </a:t>
            </a:r>
            <a:r>
              <a:rPr sz="1400" b="1" spc="5" smtClean="0">
                <a:latin typeface="Trebuchet MS"/>
                <a:cs typeface="Trebuchet MS"/>
              </a:rPr>
              <a:t>бюджета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3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4"/>
              <p:cNvSpPr txBox="1"/>
              <p:nvPr/>
            </p:nvSpPr>
            <p:spPr>
              <a:xfrm>
                <a:off x="6762750" y="364210"/>
                <a:ext cx="3048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10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2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68000" y="1391990"/>
          <a:ext cx="6904350" cy="7424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4"/>
                <a:gridCol w="3350647"/>
                <a:gridCol w="886899"/>
                <a:gridCol w="737660"/>
                <a:gridCol w="812270"/>
                <a:gridCol w="812270"/>
              </a:tblGrid>
              <a:tr h="872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105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№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п/п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57188" marR="572135" indent="0" algn="ctr">
                        <a:lnSpc>
                          <a:spcPct val="150000"/>
                        </a:lnSpc>
                      </a:pPr>
                      <a:r>
                        <a:rPr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  <a:r>
                        <a:rPr lang="ru-RU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радела, </a:t>
                      </a:r>
                      <a:r>
                        <a:rPr lang="ru-RU" sz="1050" b="1" spc="-7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</a:t>
                      </a: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одраздел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классификации расходов бюджета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61913" marR="54610" indent="-61913" algn="ctr">
                        <a:lnSpc>
                          <a:spcPct val="150000"/>
                        </a:lnSpc>
                      </a:pP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Утверждено Решением о бюджете, тыс.</a:t>
                      </a:r>
                      <a:r>
                        <a:rPr lang="ru-RU" sz="1050" b="1" spc="-5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руб.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050" b="1" spc="-20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  <a:r>
                        <a:rPr lang="ru-RU" sz="105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endParaRPr lang="ru-RU" sz="900" b="1" spc="-2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900" b="1" spc="-2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тыс. руб.</a:t>
                      </a:r>
                      <a:endParaRPr sz="9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1050" b="1" spc="0" baseline="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</a:t>
                      </a:r>
                      <a:r>
                        <a:rPr sz="1050" b="1" spc="0" baseline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50" b="1" spc="0" baseline="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sz="105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5" dirty="0" err="1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Динами</a:t>
                      </a:r>
                      <a:r>
                        <a:rPr lang="ru-RU" sz="1050" b="1" spc="-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а</a:t>
                      </a: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8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1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</a:t>
                      </a:r>
                      <a:r>
                        <a:rPr sz="1050" b="1" spc="-85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050" b="1" spc="-10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</a:t>
                      </a:r>
                      <a:r>
                        <a:rPr sz="1050" b="1" spc="-1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endParaRPr lang="ru-RU" sz="1050" b="1" spc="-10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50" b="1" spc="-4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году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</a:t>
                      </a:r>
                      <a:r>
                        <a:rPr sz="1050" b="1" spc="-12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06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окружающей</a:t>
                      </a:r>
                      <a:r>
                        <a:rPr sz="1050" b="1" spc="-1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среды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944,2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944.2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187,8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 объектов растительного и  животного мира и среды их обитания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223,1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223.1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145,8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23164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охраны окружающей среды</a:t>
                      </a:r>
                      <a:endParaRPr lang="ru-RU" sz="1050" spc="-55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1 721,1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1 721,1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6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07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590 704,2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589 797,6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114,0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</a:t>
                      </a:r>
                      <a:r>
                        <a:rPr sz="1050" spc="-6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170 801,3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170 801,3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50" spc="-114" dirty="0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</a:t>
                      </a:r>
                      <a:r>
                        <a:rPr sz="1050" spc="-6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0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357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807,5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357 272,4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117,3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32 703,8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32 703,8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</a:t>
                      </a:r>
                      <a:r>
                        <a:rPr sz="1050" spc="-2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12 427,3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12 191,3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85,4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136,3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sz="1050" spc="7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sz="1050" spc="-45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</a:t>
                      </a:r>
                      <a:r>
                        <a:rPr sz="1050" spc="-14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образования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16 964,3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16 828,8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99,2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116,5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08</a:t>
                      </a:r>
                      <a:endParaRPr sz="1000" b="1" spc="-10" dirty="0">
                        <a:solidFill>
                          <a:srgbClr val="231F20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66 412,2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66 412,2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66 412,2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66 412,2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rowSpan="5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</a:t>
                      </a:r>
                      <a:r>
                        <a:rPr sz="1050" b="1" spc="-114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102 851,6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101 499,7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  <a:endParaRPr sz="105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6 817,5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6 817,4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</a:t>
                      </a:r>
                      <a:r>
                        <a:rPr lang="ru-RU" sz="105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</a:t>
                      </a:r>
                      <a:r>
                        <a:rPr lang="ru-RU" sz="10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населения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968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87 059,4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86 036,5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106,2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семьи и детства</a:t>
                      </a:r>
                      <a:endParaRPr lang="ru-RU"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968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4 331,1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4 021,0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lang="ru-RU" sz="1050" spc="7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 социальной</a:t>
                      </a:r>
                      <a:r>
                        <a:rPr lang="ru-RU" sz="105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политики</a:t>
                      </a:r>
                      <a:endParaRPr lang="ru-RU" sz="105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3144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4643,6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4 624,8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83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1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11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</a:t>
                      </a:r>
                      <a:r>
                        <a:rPr sz="1050" b="1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</a:t>
                      </a:r>
                      <a:r>
                        <a:rPr sz="1050" b="1" spc="-15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spc="-15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спорт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12 508,9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12 508,9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05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Массовый спорт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12 508,9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12 508,9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</a:t>
                      </a:r>
                      <a:r>
                        <a:rPr sz="1050" b="1" spc="-1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информации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880,0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880,0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печать </a:t>
                      </a:r>
                      <a:r>
                        <a:rPr sz="1050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</a:t>
                      </a:r>
                      <a:r>
                        <a:rPr sz="1050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5" dirty="0" err="1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издательства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b="1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</a:t>
                      </a:r>
                      <a:r>
                        <a:rPr sz="1050" b="1" spc="-15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государственного</a:t>
                      </a:r>
                      <a:r>
                        <a:rPr sz="1050" b="1" spc="-7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50" b="1" spc="-7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(муниципального) долга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6,0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50" spc="-50" err="1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</a:t>
                      </a:r>
                      <a:r>
                        <a:rPr sz="1050" spc="-5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3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государственного</a:t>
                      </a:r>
                      <a:r>
                        <a:rPr lang="ru-RU" sz="105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(муниципального) внутреннего</a:t>
                      </a:r>
                      <a:r>
                        <a:rPr sz="105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долга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6,6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6,0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85,7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1440675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5350" y="806450"/>
            <a:ext cx="6019800" cy="293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sz="1600" b="1" spc="-30" dirty="0" err="1">
                <a:latin typeface="Trebuchet MS"/>
                <a:cs typeface="Trebuchet MS"/>
              </a:rPr>
              <a:t>Исполнение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lang="ru-RU" sz="1600" b="1" spc="-15" dirty="0" smtClean="0">
                <a:latin typeface="Trebuchet MS"/>
                <a:cs typeface="Trebuchet MS"/>
              </a:rPr>
              <a:t>местного </a:t>
            </a:r>
            <a:r>
              <a:rPr sz="1600" b="1" spc="5" dirty="0" err="1" smtClean="0">
                <a:latin typeface="Trebuchet MS"/>
                <a:cs typeface="Trebuchet MS"/>
              </a:rPr>
              <a:t>бюджета</a:t>
            </a:r>
            <a:r>
              <a:rPr sz="1600" b="1" spc="-65" dirty="0" smtClean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по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расходам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по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5" dirty="0">
                <a:latin typeface="Trebuchet MS"/>
                <a:cs typeface="Trebuchet MS"/>
              </a:rPr>
              <a:t>разделам  </a:t>
            </a:r>
            <a:r>
              <a:rPr sz="1600" b="1" spc="-40" dirty="0">
                <a:latin typeface="Trebuchet MS"/>
                <a:cs typeface="Trebuchet MS"/>
              </a:rPr>
              <a:t>и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подразделам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классификации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расходов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spc="5">
                <a:latin typeface="Trebuchet MS"/>
                <a:cs typeface="Trebuchet MS"/>
              </a:rPr>
              <a:t>бюджета</a:t>
            </a:r>
            <a:r>
              <a:rPr sz="1600" b="1" spc="-6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4"/>
              <p:cNvSpPr txBox="1"/>
              <p:nvPr/>
            </p:nvSpPr>
            <p:spPr>
              <a:xfrm>
                <a:off x="6762750" y="381749"/>
                <a:ext cx="2285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11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455298" y="390741"/>
            <a:ext cx="6649720" cy="1375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215">
              <a:lnSpc>
                <a:spcPct val="100000"/>
              </a:lnSpc>
              <a:tabLst>
                <a:tab pos="6335395" algn="l"/>
              </a:tabLst>
            </a:pPr>
            <a:r>
              <a:rPr sz="12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ОЦИАЛЬНАЯ</a:t>
            </a:r>
            <a:r>
              <a:rPr sz="12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СФЕРА</a:t>
            </a:r>
            <a:r>
              <a:rPr sz="1800" spc="-52" baseline="2314" dirty="0">
                <a:solidFill>
                  <a:srgbClr val="009DA2"/>
                </a:solidFill>
                <a:latin typeface="Times New Roman"/>
                <a:cs typeface="Times New Roman"/>
              </a:rPr>
              <a:t>	</a:t>
            </a:r>
            <a:endParaRPr sz="1800" baseline="2314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 indent="107950">
              <a:lnSpc>
                <a:spcPct val="104200"/>
              </a:lnSpc>
            </a:pPr>
            <a:r>
              <a:rPr sz="1200" spc="45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5" dirty="0" smtClean="0">
                <a:solidFill>
                  <a:srgbClr val="231F20"/>
                </a:solidFill>
                <a:latin typeface="Century Gothic"/>
                <a:cs typeface="Century Gothic"/>
              </a:rPr>
              <a:t>22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году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приоритетном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порядке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осуществлялось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финансирование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расходов,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имеющих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социальную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направленность.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эти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цели 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было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направлено </a:t>
            </a:r>
            <a:r>
              <a:rPr sz="1200" spc="-75" err="1">
                <a:solidFill>
                  <a:srgbClr val="231F20"/>
                </a:solidFill>
                <a:latin typeface="Century Gothic"/>
                <a:cs typeface="Century Gothic"/>
              </a:rPr>
              <a:t>более</a:t>
            </a:r>
            <a:r>
              <a:rPr sz="1200" spc="-7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ru-RU"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 68,2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% </a:t>
            </a:r>
            <a:r>
              <a:rPr sz="1200" spc="10" dirty="0">
                <a:solidFill>
                  <a:srgbClr val="231F20"/>
                </a:solidFill>
                <a:latin typeface="Century Gothic"/>
                <a:cs typeface="Century Gothic"/>
              </a:rPr>
              <a:t>от </a:t>
            </a:r>
            <a:r>
              <a:rPr sz="1200" spc="-90" dirty="0">
                <a:solidFill>
                  <a:srgbClr val="231F20"/>
                </a:solidFill>
                <a:latin typeface="Century Gothic"/>
                <a:cs typeface="Century Gothic"/>
              </a:rPr>
              <a:t>общей 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суммы </a:t>
            </a:r>
            <a:r>
              <a:rPr sz="1200" spc="-45" dirty="0" err="1">
                <a:solidFill>
                  <a:srgbClr val="231F20"/>
                </a:solidFill>
                <a:latin typeface="Century Gothic"/>
                <a:cs typeface="Century Gothic"/>
              </a:rPr>
              <a:t>расходов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0" err="1" smtClean="0">
                <a:solidFill>
                  <a:srgbClr val="231F20"/>
                </a:solidFill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</a:p>
          <a:p>
            <a:pPr marL="12700" marR="5080" indent="107950">
              <a:lnSpc>
                <a:spcPct val="104200"/>
              </a:lnSpc>
            </a:pP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                                         </a:t>
            </a:r>
          </a:p>
          <a:p>
            <a:pPr marL="12700" marR="5080" indent="107950">
              <a:lnSpc>
                <a:spcPct val="104200"/>
              </a:lnSpc>
            </a:pP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                                                                                                                                      </a:t>
            </a:r>
            <a:r>
              <a:rPr lang="ru-RU" sz="10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тыс.руб.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61950" y="7359650"/>
            <a:ext cx="3283585" cy="76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45" smtClean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-5" dirty="0" smtClean="0">
                <a:solidFill>
                  <a:srgbClr val="231F20"/>
                </a:solidFill>
                <a:latin typeface="Century Gothic"/>
                <a:cs typeface="Century Gothic"/>
              </a:rPr>
              <a:t>22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году</a:t>
            </a:r>
            <a:r>
              <a:rPr sz="1200" spc="-2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выполнены</a:t>
            </a:r>
            <a:r>
              <a:rPr sz="1200" spc="-1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все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намеченные</a:t>
            </a:r>
            <a:r>
              <a:rPr sz="1200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социальные</a:t>
            </a:r>
            <a:r>
              <a:rPr sz="12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обязатель</a:t>
            </a:r>
            <a:r>
              <a:rPr sz="1200" spc="-1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ства</a:t>
            </a:r>
            <a:r>
              <a:rPr sz="12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перед</a:t>
            </a:r>
            <a:r>
              <a:rPr sz="1200" spc="-7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населением</a:t>
            </a:r>
            <a:r>
              <a:rPr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r>
              <a:rPr sz="1200" spc="-6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lang="ru-RU" sz="1200" spc="-35" dirty="0" smtClean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2700" marR="5080" indent="107950" algn="just">
              <a:lnSpc>
                <a:spcPct val="104200"/>
              </a:lnSpc>
            </a:pP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61950" y="8045450"/>
            <a:ext cx="3283585" cy="960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Большое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внимание уделено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реализации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указов </a:t>
            </a:r>
            <a:r>
              <a:rPr sz="1200" spc="-35" dirty="0" err="1">
                <a:solidFill>
                  <a:srgbClr val="231F20"/>
                </a:solidFill>
                <a:latin typeface="Century Gothic"/>
                <a:cs typeface="Century Gothic"/>
              </a:rPr>
              <a:t>Президента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 smtClean="0">
                <a:solidFill>
                  <a:srgbClr val="231F20"/>
                </a:solidFill>
                <a:latin typeface="Century Gothic"/>
                <a:cs typeface="Century Gothic"/>
              </a:rPr>
              <a:t>Рос</a:t>
            </a:r>
            <a:r>
              <a:rPr sz="1200" spc="-60" dirty="0" smtClean="0">
                <a:solidFill>
                  <a:srgbClr val="231F20"/>
                </a:solidFill>
                <a:latin typeface="Century Gothic"/>
                <a:cs typeface="Century Gothic"/>
              </a:rPr>
              <a:t>сийской</a:t>
            </a:r>
            <a:r>
              <a:rPr sz="1200" spc="-8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Федерации,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том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числе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Century Gothic"/>
                <a:cs typeface="Century Gothic"/>
              </a:rPr>
              <a:t>части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повышения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>
                <a:solidFill>
                  <a:srgbClr val="231F20"/>
                </a:solidFill>
                <a:latin typeface="Century Gothic"/>
                <a:cs typeface="Century Gothic"/>
              </a:rPr>
              <a:t>средней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зарпла</a:t>
            </a:r>
            <a:r>
              <a:rPr sz="1200" spc="9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ты</a:t>
            </a:r>
            <a:r>
              <a:rPr sz="1200" spc="9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отдельным</a:t>
            </a:r>
            <a:r>
              <a:rPr sz="1200" spc="-1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категориям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работников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социальной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сферы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55300" y="1688584"/>
            <a:ext cx="31070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Б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юджет</a:t>
            </a:r>
            <a:r>
              <a:rPr sz="1200" b="1" spc="-170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571750" y="6140450"/>
            <a:ext cx="1081011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71750" y="5835650"/>
            <a:ext cx="1157211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52750" y="56070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29"/>
                </a:lnTo>
                <a:lnTo>
                  <a:pt x="74777" y="141884"/>
                </a:lnTo>
                <a:lnTo>
                  <a:pt x="712114" y="141884"/>
                </a:lnTo>
                <a:lnTo>
                  <a:pt x="712114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52750" y="5302250"/>
            <a:ext cx="71247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38550" y="6140450"/>
            <a:ext cx="129540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14750" y="583565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38550" y="56070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84"/>
                </a:lnTo>
                <a:lnTo>
                  <a:pt x="637336" y="141884"/>
                </a:lnTo>
                <a:lnTo>
                  <a:pt x="712114" y="70929"/>
                </a:lnTo>
                <a:lnTo>
                  <a:pt x="6373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38550" y="53022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2647950" y="5149850"/>
            <a:ext cx="1981200" cy="116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163195" algn="ctr">
              <a:lnSpc>
                <a:spcPct val="145800"/>
              </a:lnSpc>
            </a:pPr>
            <a:endParaRPr lang="ru-RU" sz="8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1100" spc="2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r>
              <a:rPr sz="1100" spc="2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lang="ru-RU" sz="11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1100" spc="2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0">
                <a:solidFill>
                  <a:srgbClr val="231F20"/>
                </a:solidFill>
                <a:latin typeface="Arial Narrow"/>
                <a:cs typeface="Arial Narrow"/>
              </a:rPr>
              <a:t>Социальная</a:t>
            </a:r>
            <a:r>
              <a:rPr sz="1100" spc="-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smtClean="0">
                <a:solidFill>
                  <a:srgbClr val="231F20"/>
                </a:solidFill>
                <a:latin typeface="Arial Narrow"/>
                <a:cs typeface="Arial Narrow"/>
              </a:rPr>
              <a:t>политика</a:t>
            </a:r>
            <a:endParaRPr sz="1100" dirty="0">
              <a:latin typeface="Arial Narrow"/>
              <a:cs typeface="Arial Narrow"/>
            </a:endParaRPr>
          </a:p>
          <a:p>
            <a:pPr marL="12700" marR="5080" algn="ctr">
              <a:lnSpc>
                <a:spcPct val="145800"/>
              </a:lnSpc>
            </a:pP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Физическая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 Narrow"/>
                <a:cs typeface="Arial Narrow"/>
              </a:rPr>
              <a:t>культура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спорт  </a:t>
            </a:r>
            <a:r>
              <a:rPr sz="1100" spc="15" dirty="0">
                <a:solidFill>
                  <a:srgbClr val="231F20"/>
                </a:solidFill>
                <a:latin typeface="Arial Narrow"/>
                <a:cs typeface="Arial Narrow"/>
              </a:rPr>
              <a:t>Культура,</a:t>
            </a:r>
            <a:r>
              <a:rPr sz="11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кинематография</a:t>
            </a:r>
            <a:endParaRPr sz="1100" dirty="0">
              <a:latin typeface="Arial Narrow"/>
              <a:cs typeface="Arial Narrow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61950" y="4692650"/>
            <a:ext cx="4343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5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на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социальную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сферу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41" name="Диаграмма 240"/>
          <p:cNvGraphicFramePr/>
          <p:nvPr/>
        </p:nvGraphicFramePr>
        <p:xfrm>
          <a:off x="361950" y="1644650"/>
          <a:ext cx="6705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3" name="Диаграмма 242"/>
          <p:cNvGraphicFramePr/>
          <p:nvPr/>
        </p:nvGraphicFramePr>
        <p:xfrm>
          <a:off x="323850" y="499745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5" name="Диаграмма 244"/>
          <p:cNvGraphicFramePr/>
          <p:nvPr/>
        </p:nvGraphicFramePr>
        <p:xfrm>
          <a:off x="4857750" y="5073650"/>
          <a:ext cx="2362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4"/>
              <p:cNvSpPr txBox="1"/>
              <p:nvPr/>
            </p:nvSpPr>
            <p:spPr>
              <a:xfrm>
                <a:off x="6762750" y="381749"/>
                <a:ext cx="2286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9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СФЕРА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50" y="7740650"/>
            <a:ext cx="372037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44"/>
          <p:cNvSpPr/>
          <p:nvPr/>
        </p:nvSpPr>
        <p:spPr>
          <a:xfrm>
            <a:off x="4933950" y="5911850"/>
            <a:ext cx="1676400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ОБРАЗОВАНИЕ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0750" y="4692650"/>
            <a:ext cx="28021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2022 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74358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61950" y="7664450"/>
          <a:ext cx="3733800" cy="2514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790575"/>
                <a:gridCol w="1143000"/>
              </a:tblGrid>
              <a:tr h="514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    Процент 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исполнения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Образование</a:t>
                      </a:r>
                      <a:endParaRPr sz="1100" dirty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590704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8270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Дошкольное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170801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Общее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357807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Дополнительное образование 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32704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17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Молодежная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политика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и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оздоровление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12427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85,4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16964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5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99,2</a:t>
                      </a:r>
                      <a:endParaRPr sz="105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438150" y="3778250"/>
            <a:ext cx="6688452" cy="7681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20" dirty="0">
                <a:latin typeface="Century Gothic"/>
                <a:cs typeface="Century Gothic"/>
              </a:rPr>
              <a:t>За </a:t>
            </a:r>
            <a:r>
              <a:rPr sz="1200" spc="-10" dirty="0">
                <a:latin typeface="Century Gothic"/>
                <a:cs typeface="Century Gothic"/>
              </a:rPr>
              <a:t>счет </a:t>
            </a:r>
            <a:r>
              <a:rPr sz="1200" spc="-30" dirty="0" err="1">
                <a:latin typeface="Century Gothic"/>
                <a:cs typeface="Century Gothic"/>
              </a:rPr>
              <a:t>средств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40" dirty="0" err="1" smtClean="0"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latin typeface="Century Gothic"/>
                <a:cs typeface="Century Gothic"/>
              </a:rPr>
              <a:t> городского округа</a:t>
            </a:r>
            <a:r>
              <a:rPr sz="1200" spc="-40" dirty="0" smtClean="0">
                <a:latin typeface="Century Gothic"/>
                <a:cs typeface="Century Gothic"/>
              </a:rPr>
              <a:t> </a:t>
            </a:r>
            <a:r>
              <a:rPr sz="1200" spc="-50" dirty="0" err="1">
                <a:latin typeface="Century Gothic"/>
                <a:cs typeface="Century Gothic"/>
              </a:rPr>
              <a:t>профинансированы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lang="ru-RU" sz="1200" spc="-50" dirty="0" smtClean="0">
                <a:latin typeface="Century Gothic"/>
                <a:cs typeface="Century Gothic"/>
              </a:rPr>
              <a:t>1</a:t>
            </a:r>
            <a:r>
              <a:rPr lang="ru-RU" sz="1200" spc="5" dirty="0" smtClean="0">
                <a:latin typeface="Century Gothic"/>
                <a:cs typeface="Century Gothic"/>
              </a:rPr>
              <a:t> дошкольное образовательное учреждение, 4 образовательных учреждения, 3 учреждения дополнительного образования и 1 учреждение, обеспечивающее деятельность системы образования.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81350" y="7435850"/>
            <a:ext cx="914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14550" y="730250"/>
            <a:ext cx="36404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 err="1">
                <a:latin typeface="Trebuchet MS"/>
                <a:cs typeface="Trebuchet MS"/>
              </a:rPr>
              <a:t>Динамика</a:t>
            </a:r>
            <a:r>
              <a:rPr sz="1400" b="1" spc="-125">
                <a:latin typeface="Trebuchet MS"/>
                <a:cs typeface="Trebuchet MS"/>
              </a:rPr>
              <a:t> </a:t>
            </a:r>
            <a:r>
              <a:rPr sz="1400" b="1" spc="-5" smtClean="0">
                <a:latin typeface="Trebuchet MS"/>
                <a:cs typeface="Trebuchet MS"/>
              </a:rPr>
              <a:t>расходов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857750" y="6902450"/>
            <a:ext cx="1828800" cy="381000"/>
          </a:xfrm>
          <a:custGeom>
            <a:avLst/>
            <a:gdLst/>
            <a:ahLst/>
            <a:cxnLst/>
            <a:rect l="l" t="t" r="r" b="b"/>
            <a:pathLst>
              <a:path w="712469" h="142240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FD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857750" y="6369050"/>
            <a:ext cx="1752600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rgbClr val="FA6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10150" y="553085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10150" y="507365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5086350" y="5073650"/>
            <a:ext cx="1905000" cy="223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8300">
              <a:lnSpc>
                <a:spcPct val="145800"/>
              </a:lnSpc>
            </a:pPr>
            <a:r>
              <a:rPr sz="1100" dirty="0" err="1">
                <a:solidFill>
                  <a:srgbClr val="231F20"/>
                </a:solidFill>
                <a:latin typeface="Arial Narrow"/>
                <a:cs typeface="Arial Narrow"/>
              </a:rPr>
              <a:t>Общее</a:t>
            </a:r>
            <a:r>
              <a:rPr sz="11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lang="ru-RU" sz="1100" spc="2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800" spc="25" dirty="0" smtClean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endParaRPr lang="ru-RU" sz="800" spc="3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1100" spc="3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Дошкольное</a:t>
            </a:r>
            <a:r>
              <a:rPr sz="1100" spc="-85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sz="1100" dirty="0"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endParaRPr lang="ru-RU" sz="11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r>
              <a:rPr lang="ru-RU" sz="1100" spc="30" dirty="0" smtClean="0">
                <a:solidFill>
                  <a:srgbClr val="231F20"/>
                </a:solidFill>
                <a:latin typeface="Arial Narrow"/>
                <a:cs typeface="Arial Narrow"/>
              </a:rPr>
              <a:t>Дополнительное образование детей</a:t>
            </a: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endParaRPr lang="ru-RU" sz="11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r>
              <a:rPr sz="1100" spc="3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Молодежная</a:t>
            </a:r>
            <a:r>
              <a:rPr sz="1100" spc="-60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политика 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sz="1100" spc="30" dirty="0">
                <a:solidFill>
                  <a:srgbClr val="231F20"/>
                </a:solidFill>
                <a:latin typeface="Arial Narrow"/>
                <a:cs typeface="Arial Narrow"/>
              </a:rPr>
              <a:t>оздоровление</a:t>
            </a:r>
            <a:r>
              <a:rPr sz="1100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детей</a:t>
            </a:r>
            <a:endParaRPr sz="11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endParaRPr lang="ru-RU" sz="1100" dirty="0" smtClean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1100" dirty="0" smtClean="0"/>
              <a:t>Другие вопросы в области образования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361950" y="958850"/>
          <a:ext cx="6629400" cy="275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7" name="Диаграмма 96"/>
          <p:cNvGraphicFramePr/>
          <p:nvPr/>
        </p:nvGraphicFramePr>
        <p:xfrm>
          <a:off x="133350" y="4768850"/>
          <a:ext cx="4724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9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762750" y="381748"/>
                <a:ext cx="3047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ОБРАЗОВАНИЕ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1266" name="Picture 2" descr="B:\Users\SOB\Desktop\Бюджет для граждан\Фото для бюджета\pw-2013-07-12-blog-tweeny-science-sca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7647825"/>
            <a:ext cx="3409950" cy="2512175"/>
          </a:xfrm>
          <a:prstGeom prst="rect">
            <a:avLst/>
          </a:prstGeom>
          <a:noFill/>
        </p:spPr>
      </p:pic>
      <p:sp>
        <p:nvSpPr>
          <p:cNvPr id="52" name="object 141"/>
          <p:cNvSpPr txBox="1"/>
          <p:nvPr/>
        </p:nvSpPr>
        <p:spPr>
          <a:xfrm>
            <a:off x="4019550" y="9588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тыс.руб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8150" y="3930650"/>
            <a:ext cx="226878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4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7150" y="6673850"/>
            <a:ext cx="30473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 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lang="ru-RU" sz="1200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714750" y="7131050"/>
          <a:ext cx="3886199" cy="1676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762000"/>
                <a:gridCol w="990599"/>
              </a:tblGrid>
              <a:tr h="67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Процент    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   исполнения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50904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Культура</a:t>
                      </a:r>
                      <a:endParaRPr lang="ru-RU" sz="1100" dirty="0" smtClean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66412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dirty="0" smtClean="0">
                          <a:latin typeface="Trebuchet MS"/>
                          <a:cs typeface="Trebuchet MS"/>
                        </a:rPr>
                        <a:t>100</a:t>
                      </a:r>
                      <a:endParaRPr sz="11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Учреждения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48371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091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Библиотеки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17286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Мероприятия в сфере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755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141" name="object 141"/>
          <p:cNvSpPr txBox="1"/>
          <p:nvPr/>
        </p:nvSpPr>
        <p:spPr>
          <a:xfrm>
            <a:off x="1581150" y="806450"/>
            <a:ext cx="5257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err="1">
                <a:latin typeface="Trebuchet MS"/>
                <a:cs typeface="Trebuchet MS"/>
              </a:rPr>
              <a:t>Динамика</a:t>
            </a:r>
            <a:r>
              <a:rPr sz="1600" b="1" spc="-125">
                <a:latin typeface="Trebuchet MS"/>
                <a:cs typeface="Trebuchet MS"/>
              </a:rPr>
              <a:t> </a:t>
            </a:r>
            <a:r>
              <a:rPr sz="1600" b="1" spc="-5" smtClean="0">
                <a:latin typeface="Trebuchet MS"/>
                <a:cs typeface="Trebuchet MS"/>
              </a:rPr>
              <a:t>расходов</a:t>
            </a:r>
            <a:endParaRPr lang="ru-RU" sz="1600" b="1" spc="-5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                                                                                         тыс.руб.       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361950" y="1111250"/>
          <a:ext cx="66294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" name="Группа 57"/>
          <p:cNvGrpSpPr/>
          <p:nvPr/>
        </p:nvGrpSpPr>
        <p:grpSpPr>
          <a:xfrm>
            <a:off x="742950" y="4235450"/>
            <a:ext cx="5905041" cy="2590800"/>
            <a:chOff x="92710" y="4090483"/>
            <a:chExt cx="6534912" cy="271718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309110" y="4387850"/>
              <a:ext cx="2318512" cy="1457806"/>
              <a:chOff x="4994910" y="4245456"/>
              <a:chExt cx="2318512" cy="1457806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4994910" y="4245456"/>
                <a:ext cx="1964944" cy="1457806"/>
                <a:chOff x="4994910" y="4245456"/>
                <a:chExt cx="1964944" cy="1457806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4994910" y="5388456"/>
                  <a:ext cx="1939544" cy="31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4994910" y="4778856"/>
                  <a:ext cx="1939544" cy="447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5079238" y="4245456"/>
                  <a:ext cx="1880616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5332222" y="4245456"/>
                <a:ext cx="1981200" cy="13475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Учреждения культуры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11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Мероприятия в сфере культуры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11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11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Библиотеки</a:t>
                </a:r>
                <a:endParaRPr sz="11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92710" y="4090483"/>
            <a:ext cx="3626104" cy="2717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9" name="Группа 5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9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КУЛЬТУРА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2290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6902450"/>
            <a:ext cx="3581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СОЦИАЛЬНАЯ ПОЛИТИКА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4350" y="40830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4350" y="42354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486150" y="4692650"/>
          <a:ext cx="4038600" cy="2559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2388"/>
                <a:gridCol w="705612"/>
                <a:gridCol w="990600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7051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(раздел/подраздел)</a:t>
                      </a: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ru-RU" sz="1100" b="1" spc="-1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40029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Процент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исполнения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5425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  <a:endParaRPr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101 499,7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3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  <a:endParaRPr sz="110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6 817,4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spc="-5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</a:t>
                      </a:r>
                      <a:r>
                        <a:rPr lang="ru-RU" sz="1100" spc="-6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</a:t>
                      </a:r>
                      <a:r>
                        <a:rPr lang="ru-RU" sz="110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населения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86 036,5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98,8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1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семьи и детства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4 021,0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92,8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9467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</a:t>
                      </a:r>
                      <a:r>
                        <a:rPr lang="ru-RU" sz="1100" spc="-2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вопросы </a:t>
                      </a:r>
                      <a:r>
                        <a:rPr lang="ru-RU" sz="1100" spc="7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100" spc="-45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области социальной</a:t>
                      </a:r>
                      <a:r>
                        <a:rPr lang="ru-RU" sz="1100" spc="-9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политики</a:t>
                      </a:r>
                      <a:endParaRPr lang="ru-RU" sz="11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4 624,8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99,6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6534150" y="4464050"/>
            <a:ext cx="838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495550" y="806450"/>
            <a:ext cx="2878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latin typeface="Trebuchet MS"/>
                <a:cs typeface="Trebuchet MS"/>
              </a:rPr>
              <a:t>Динамика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spc="-5" dirty="0" err="1" smtClean="0">
                <a:latin typeface="Trebuchet MS"/>
                <a:cs typeface="Trebuchet MS"/>
              </a:rPr>
              <a:t>расходов</a:t>
            </a:r>
            <a:r>
              <a:rPr lang="ru-RU" sz="1600" b="1" spc="-5" dirty="0" smtClean="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666750" y="1111250"/>
          <a:ext cx="61722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133350" y="4159250"/>
            <a:ext cx="3962400" cy="4880007"/>
            <a:chOff x="43805" y="4015815"/>
            <a:chExt cx="6805477" cy="6028246"/>
          </a:xfrm>
        </p:grpSpPr>
        <p:grpSp>
          <p:nvGrpSpPr>
            <p:cNvPr id="38" name="Группа 56"/>
            <p:cNvGrpSpPr/>
            <p:nvPr/>
          </p:nvGrpSpPr>
          <p:grpSpPr>
            <a:xfrm>
              <a:off x="43805" y="9004674"/>
              <a:ext cx="6805477" cy="1039387"/>
              <a:chOff x="729605" y="8862280"/>
              <a:chExt cx="6805477" cy="1039387"/>
            </a:xfrm>
          </p:grpSpPr>
          <p:grpSp>
            <p:nvGrpSpPr>
              <p:cNvPr id="40" name="Группа 55"/>
              <p:cNvGrpSpPr/>
              <p:nvPr/>
            </p:nvGrpSpPr>
            <p:grpSpPr>
              <a:xfrm>
                <a:off x="729605" y="8862280"/>
                <a:ext cx="5104108" cy="945778"/>
                <a:chOff x="729605" y="8862280"/>
                <a:chExt cx="5104108" cy="945778"/>
              </a:xfrm>
            </p:grpSpPr>
            <p:sp>
              <p:nvSpPr>
                <p:cNvPr id="43" name="object 146"/>
                <p:cNvSpPr/>
                <p:nvPr/>
              </p:nvSpPr>
              <p:spPr>
                <a:xfrm>
                  <a:off x="729605" y="9427057"/>
                  <a:ext cx="5104108" cy="38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44" name="object 147"/>
                <p:cNvSpPr/>
                <p:nvPr/>
              </p:nvSpPr>
              <p:spPr>
                <a:xfrm>
                  <a:off x="729605" y="8862280"/>
                  <a:ext cx="5104108" cy="38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41" name="object 148"/>
              <p:cNvSpPr txBox="1"/>
              <p:nvPr/>
            </p:nvSpPr>
            <p:spPr>
              <a:xfrm>
                <a:off x="991354" y="8956409"/>
                <a:ext cx="6543728" cy="94525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/>
                <a:r>
                  <a:rPr lang="ru-RU" sz="1100" dirty="0" smtClean="0">
                    <a:solidFill>
                      <a:srgbClr val="231F2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             Пенсионное обеспечение</a:t>
                </a:r>
                <a:endParaRPr lang="ru-RU" sz="1100" spc="25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>
                  <a:lnSpc>
                    <a:spcPct val="145800"/>
                  </a:lnSpc>
                </a:pPr>
                <a:endParaRPr lang="ru-RU" sz="1100" spc="35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/>
                <a:r>
                  <a:rPr lang="ru-RU" sz="1100" spc="35" dirty="0" smtClean="0">
                    <a:solidFill>
                      <a:srgbClr val="231F2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Социальное обеспечение населения</a:t>
                </a:r>
                <a:endParaRPr sz="1100" dirty="0"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800" spc="30" dirty="0" smtClean="0">
                  <a:solidFill>
                    <a:srgbClr val="231F2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endParaRPr>
              </a:p>
            </p:txBody>
          </p:sp>
        </p:grpSp>
        <p:graphicFrame>
          <p:nvGraphicFramePr>
            <p:cNvPr id="39" name="Диаграмма 38"/>
            <p:cNvGraphicFramePr/>
            <p:nvPr/>
          </p:nvGraphicFramePr>
          <p:xfrm>
            <a:off x="305554" y="4015815"/>
            <a:ext cx="5889355" cy="4706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ПОЛИТИКА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3314" name="Picture 2" descr="B:\Users\SOB\Desktop\Бюджет для граждан\Фото для бюджета\img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9550" y="7435850"/>
            <a:ext cx="3503876" cy="2662238"/>
          </a:xfrm>
          <a:prstGeom prst="rect">
            <a:avLst/>
          </a:prstGeom>
          <a:noFill/>
        </p:spPr>
      </p:pic>
      <p:sp>
        <p:nvSpPr>
          <p:cNvPr id="58" name="object 141"/>
          <p:cNvSpPr txBox="1"/>
          <p:nvPr/>
        </p:nvSpPr>
        <p:spPr>
          <a:xfrm>
            <a:off x="4095750" y="11112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9" name="object 147"/>
          <p:cNvSpPr/>
          <p:nvPr/>
        </p:nvSpPr>
        <p:spPr>
          <a:xfrm>
            <a:off x="133350" y="7816850"/>
            <a:ext cx="2971800" cy="308429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r>
              <a:rPr lang="ru-RU" sz="1100" dirty="0" smtClean="0">
                <a:latin typeface="Arial Narrow" pitchFamily="34" charset="0"/>
              </a:rPr>
              <a:t>                          Охрана семьи и детства</a:t>
            </a:r>
            <a:endParaRPr sz="1100">
              <a:latin typeface="Arial Narrow" pitchFamily="34" charset="0"/>
            </a:endParaRPr>
          </a:p>
        </p:txBody>
      </p:sp>
      <p:sp>
        <p:nvSpPr>
          <p:cNvPr id="60" name="object 146"/>
          <p:cNvSpPr/>
          <p:nvPr/>
        </p:nvSpPr>
        <p:spPr>
          <a:xfrm>
            <a:off x="133350" y="9188450"/>
            <a:ext cx="2971800" cy="308429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r>
              <a:rPr lang="ru-RU" sz="1100" dirty="0" smtClean="0">
                <a:latin typeface="Arial Narrow" pitchFamily="34" charset="0"/>
              </a:rPr>
              <a:t>        Другие вопросы в области социальной политики</a:t>
            </a:r>
            <a:endParaRPr sz="11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1950" y="37782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71310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(исполнение)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09550" y="7664450"/>
          <a:ext cx="3657600" cy="2019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711200"/>
                <a:gridCol w="914400"/>
              </a:tblGrid>
              <a:tr h="795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(раздел/подраздел)</a:t>
                      </a:r>
                      <a:endParaRPr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ru-RU" sz="1100" b="1" spc="-15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Процент 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исполнения</a:t>
                      </a:r>
                      <a:endParaRPr sz="11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96523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хозяйство</a:t>
                      </a:r>
                      <a:endParaRPr lang="ru-RU" sz="1100" b="1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35 409,4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847.8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9654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314.4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3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247.2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93,4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724150" y="73596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руб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571750" y="730250"/>
            <a:ext cx="2878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>
                <a:latin typeface="Trebuchet MS"/>
                <a:cs typeface="Trebuchet MS"/>
              </a:rPr>
              <a:t>Динамика</a:t>
            </a:r>
            <a:r>
              <a:rPr sz="1600" b="1" spc="-125" dirty="0">
                <a:latin typeface="Trebuchet MS"/>
                <a:cs typeface="Trebuchet MS"/>
              </a:rPr>
              <a:t> </a:t>
            </a:r>
            <a:r>
              <a:rPr sz="1600" b="1" spc="-5" dirty="0" err="1" smtClean="0">
                <a:latin typeface="Trebuchet MS"/>
                <a:cs typeface="Trebuchet MS"/>
              </a:rPr>
              <a:t>расходов</a:t>
            </a:r>
            <a:r>
              <a:rPr lang="ru-RU" sz="1600" b="1" spc="-5" dirty="0" smtClean="0">
                <a:latin typeface="Trebuchet MS"/>
                <a:cs typeface="Trebuchet MS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438150" y="958850"/>
          <a:ext cx="66294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57"/>
          <p:cNvGrpSpPr/>
          <p:nvPr/>
        </p:nvGrpSpPr>
        <p:grpSpPr>
          <a:xfrm>
            <a:off x="0" y="3321050"/>
            <a:ext cx="7600949" cy="3309257"/>
            <a:chOff x="-158272" y="2591886"/>
            <a:chExt cx="7850437" cy="3733800"/>
          </a:xfrm>
        </p:grpSpPr>
        <p:grpSp>
          <p:nvGrpSpPr>
            <p:cNvPr id="4" name="Группа 56"/>
            <p:cNvGrpSpPr/>
            <p:nvPr/>
          </p:nvGrpSpPr>
          <p:grpSpPr>
            <a:xfrm>
              <a:off x="3627006" y="3537618"/>
              <a:ext cx="4065159" cy="1493900"/>
              <a:chOff x="4312806" y="3395224"/>
              <a:chExt cx="4065159" cy="1493900"/>
            </a:xfrm>
          </p:grpSpPr>
          <p:grpSp>
            <p:nvGrpSpPr>
              <p:cNvPr id="5" name="Группа 55"/>
              <p:cNvGrpSpPr/>
              <p:nvPr/>
            </p:nvGrpSpPr>
            <p:grpSpPr>
              <a:xfrm>
                <a:off x="4312806" y="3395224"/>
                <a:ext cx="2708170" cy="1493900"/>
                <a:chOff x="4312806" y="3395224"/>
                <a:chExt cx="2708170" cy="1493900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4312808" y="4476061"/>
                  <a:ext cx="2708168" cy="413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4312806" y="3984770"/>
                  <a:ext cx="2708168" cy="393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4435905" y="3395224"/>
                  <a:ext cx="2585069" cy="39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4915116" y="3481200"/>
                <a:ext cx="3462849" cy="124160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Жилищное хозяйство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11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Коммунальное хозяйство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11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11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Благоустройство</a:t>
                </a:r>
                <a:endParaRPr sz="11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-158272" y="2591886"/>
            <a:ext cx="4996972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7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ЖИЛИЩНО-КОММУНАЛЬНОЕ ХОЗЯЙСТВО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4338" name="Picture 2" descr="B:\Users\SOB\Desktop\Бюджет для граждан\Фото для бюджета\kartinki-zhkh-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350" y="5835650"/>
            <a:ext cx="3505200" cy="3352800"/>
          </a:xfrm>
          <a:prstGeom prst="rect">
            <a:avLst/>
          </a:prstGeom>
          <a:noFill/>
        </p:spPr>
      </p:pic>
      <p:sp>
        <p:nvSpPr>
          <p:cNvPr id="38" name="object 141"/>
          <p:cNvSpPr txBox="1"/>
          <p:nvPr/>
        </p:nvSpPr>
        <p:spPr>
          <a:xfrm>
            <a:off x="4019550" y="10350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23950" y="730250"/>
            <a:ext cx="52406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dirty="0" err="1">
                <a:latin typeface="Trebuchet MS"/>
                <a:cs typeface="Trebuchet MS"/>
              </a:rPr>
              <a:t>Структура</a:t>
            </a:r>
            <a:r>
              <a:rPr sz="1600" b="1" dirty="0">
                <a:latin typeface="Trebuchet MS"/>
                <a:cs typeface="Trebuchet MS"/>
              </a:rPr>
              <a:t> </a:t>
            </a:r>
            <a:r>
              <a:rPr lang="ru-RU" sz="1600" b="1" spc="-15" dirty="0" smtClean="0">
                <a:latin typeface="Trebuchet MS"/>
                <a:cs typeface="Trebuchet MS"/>
              </a:rPr>
              <a:t>муниципального </a:t>
            </a:r>
            <a:r>
              <a:rPr sz="1600" b="1" spc="-15" dirty="0" err="1" smtClean="0">
                <a:latin typeface="Trebuchet MS"/>
                <a:cs typeface="Trebuchet MS"/>
              </a:rPr>
              <a:t>долг</a:t>
            </a:r>
            <a:r>
              <a:rPr lang="ru-RU" sz="1600" b="1" spc="-15" dirty="0" smtClean="0">
                <a:latin typeface="Trebuchet MS"/>
                <a:cs typeface="Trebuchet MS"/>
              </a:rPr>
              <a:t>а </a:t>
            </a:r>
          </a:p>
          <a:p>
            <a:pPr marL="12700" algn="ctr">
              <a:lnSpc>
                <a:spcPct val="100000"/>
              </a:lnSpc>
            </a:pPr>
            <a:r>
              <a:rPr lang="ru-RU" sz="1600" b="1" spc="-15" dirty="0" smtClean="0">
                <a:latin typeface="Trebuchet MS"/>
                <a:cs typeface="Trebuchet MS"/>
              </a:rPr>
              <a:t>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4350" y="3321050"/>
            <a:ext cx="6629400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01.01.2023 года  размер муниципального  долга составил 23 381 360,98  руб. , в том числе: по  бюджетным кредитам,  предоставленным из областного бюджета – 8 364 285,71 руб., предоставленным муниципальным гарантиям – 15 017 075,27 руб. По сравнению с 01.01.2022 годом  размер муниципального долга увеличился на  8 364 285,71 руб.  Размер муниципального долга  не превысил предельного размера, установленного статьей 107 Бюджетного кодекса РФ.</a:t>
            </a:r>
          </a:p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      Верхний предел муниципального долга городского округа на 01.01.2023 года утвержден  пунктом 18 решения Думы от   30 декабря  2022 года №  158  «О внесении изменений в решение Думы Шалинского городского округа от 23.12.2021   № 26 «О бюджете Шалинского городского округа на 2022 год и плановый период 2023 и 2024 годов» в сумме 23 381 360,98 рублей,  в том числе верхний предел долга по муниципальным гарантиям Шалинского городского округа – 15 017 075,27 рублей. </a:t>
            </a:r>
          </a:p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Муниципальные гарантии, представлены с правом регрессного требования составили в сумме  28 180 469,27 рублей.</a:t>
            </a:r>
          </a:p>
          <a:p>
            <a:pPr>
              <a:buFontTx/>
              <a:buChar char="-"/>
            </a:pPr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76550" y="1568450"/>
            <a:ext cx="94107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90950" y="156845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876550" y="1492250"/>
            <a:ext cx="1766074" cy="28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060">
              <a:lnSpc>
                <a:spcPct val="166700"/>
              </a:lnSpc>
            </a:pPr>
            <a:r>
              <a:rPr sz="1100" spc="35" dirty="0" err="1">
                <a:solidFill>
                  <a:srgbClr val="231F20"/>
                </a:solidFill>
                <a:latin typeface="Arial Narrow"/>
                <a:cs typeface="Arial Narrow"/>
              </a:rPr>
              <a:t>Бюджетные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4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кредиты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183" name="Диаграмма 182"/>
          <p:cNvGraphicFramePr/>
          <p:nvPr/>
        </p:nvGraphicFramePr>
        <p:xfrm>
          <a:off x="514350" y="882651"/>
          <a:ext cx="2209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4" name="Диаграмма 183"/>
          <p:cNvGraphicFramePr/>
          <p:nvPr/>
        </p:nvGraphicFramePr>
        <p:xfrm>
          <a:off x="4476750" y="882650"/>
          <a:ext cx="2819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6" name="Диаграмма 185"/>
          <p:cNvGraphicFramePr/>
          <p:nvPr/>
        </p:nvGraphicFramePr>
        <p:xfrm>
          <a:off x="590550" y="8197850"/>
          <a:ext cx="28956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9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17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МУНИЦИПАЛЬНЫЙ ДОЛГ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33" name="Рисунок 32" descr="slayd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" y="5988050"/>
            <a:ext cx="6781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2" name="Группа 194"/>
          <p:cNvGrpSpPr/>
          <p:nvPr/>
        </p:nvGrpSpPr>
        <p:grpSpPr>
          <a:xfrm>
            <a:off x="4171950" y="1873250"/>
            <a:ext cx="3981693" cy="3354040"/>
            <a:chOff x="3695458" y="6966700"/>
            <a:chExt cx="3499021" cy="1231150"/>
          </a:xfrm>
        </p:grpSpPr>
        <p:grpSp>
          <p:nvGrpSpPr>
            <p:cNvPr id="13" name="Группа 190"/>
            <p:cNvGrpSpPr/>
            <p:nvPr/>
          </p:nvGrpSpPr>
          <p:grpSpPr>
            <a:xfrm>
              <a:off x="3714750" y="6966700"/>
              <a:ext cx="3479729" cy="867081"/>
              <a:chOff x="3714750" y="6966700"/>
              <a:chExt cx="3479729" cy="867081"/>
            </a:xfrm>
          </p:grpSpPr>
          <p:grpSp>
            <p:nvGrpSpPr>
              <p:cNvPr id="14" name="Группа 189"/>
              <p:cNvGrpSpPr/>
              <p:nvPr/>
            </p:nvGrpSpPr>
            <p:grpSpPr>
              <a:xfrm>
                <a:off x="4298123" y="6966700"/>
                <a:ext cx="2896356" cy="839110"/>
                <a:chOff x="4298123" y="6966700"/>
                <a:chExt cx="2896356" cy="839110"/>
              </a:xfrm>
            </p:grpSpPr>
            <p:grpSp>
              <p:nvGrpSpPr>
                <p:cNvPr id="22" name="Группа 187"/>
                <p:cNvGrpSpPr/>
                <p:nvPr/>
              </p:nvGrpSpPr>
              <p:grpSpPr>
                <a:xfrm>
                  <a:off x="4307419" y="6966700"/>
                  <a:ext cx="2235799" cy="192138"/>
                  <a:chOff x="4307419" y="6966700"/>
                  <a:chExt cx="2235799" cy="192138"/>
                </a:xfrm>
              </p:grpSpPr>
              <p:sp>
                <p:nvSpPr>
                  <p:cNvPr id="76" name="object 76"/>
                  <p:cNvSpPr/>
                  <p:nvPr/>
                </p:nvSpPr>
                <p:spPr>
                  <a:xfrm>
                    <a:off x="4307419" y="6966700"/>
                    <a:ext cx="2133513" cy="192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3" name="object 83"/>
                  <p:cNvSpPr txBox="1"/>
                  <p:nvPr/>
                </p:nvSpPr>
                <p:spPr>
                  <a:xfrm>
                    <a:off x="4499012" y="6994670"/>
                    <a:ext cx="2044206" cy="97511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 marR="5080">
                      <a:lnSpc>
                        <a:spcPct val="166700"/>
                      </a:lnSpc>
                    </a:pPr>
                    <a:r>
                      <a:rPr sz="1200" spc="25" dirty="0" err="1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</a:t>
                    </a:r>
                    <a:r>
                      <a:rPr sz="1200" spc="-4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25" dirty="0" err="1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образования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  <p:grpSp>
              <p:nvGrpSpPr>
                <p:cNvPr id="23" name="Группа 188"/>
                <p:cNvGrpSpPr/>
                <p:nvPr/>
              </p:nvGrpSpPr>
              <p:grpSpPr>
                <a:xfrm>
                  <a:off x="4298123" y="7190463"/>
                  <a:ext cx="2896356" cy="615347"/>
                  <a:chOff x="4298123" y="7190463"/>
                  <a:chExt cx="2896356" cy="615347"/>
                </a:xfrm>
              </p:grpSpPr>
              <p:sp>
                <p:nvSpPr>
                  <p:cNvPr id="75" name="object 75"/>
                  <p:cNvSpPr/>
                  <p:nvPr/>
                </p:nvSpPr>
                <p:spPr>
                  <a:xfrm>
                    <a:off x="4307419" y="7192493"/>
                    <a:ext cx="2133513" cy="14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29"/>
                        </a:lnTo>
                        <a:lnTo>
                          <a:pt x="74777" y="141884"/>
                        </a:lnTo>
                        <a:lnTo>
                          <a:pt x="712114" y="141884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77" name="object 77"/>
                  <p:cNvSpPr/>
                  <p:nvPr/>
                </p:nvSpPr>
                <p:spPr>
                  <a:xfrm>
                    <a:off x="4298123" y="7582047"/>
                    <a:ext cx="2133514" cy="223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78" name="object 78"/>
                  <p:cNvSpPr/>
                  <p:nvPr/>
                </p:nvSpPr>
                <p:spPr>
                  <a:xfrm>
                    <a:off x="4307419" y="7372490"/>
                    <a:ext cx="2267440" cy="1815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39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29"/>
                        </a:lnTo>
                        <a:lnTo>
                          <a:pt x="74777" y="141884"/>
                        </a:lnTo>
                        <a:lnTo>
                          <a:pt x="712114" y="141884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FA6D2E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4" name="object 84"/>
                  <p:cNvSpPr txBox="1"/>
                  <p:nvPr/>
                </p:nvSpPr>
                <p:spPr>
                  <a:xfrm>
                    <a:off x="4499012" y="7190463"/>
                    <a:ext cx="2695467" cy="534226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:r>
                      <a:rPr sz="1200" spc="1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Социальная </a:t>
                    </a:r>
                    <a:r>
                      <a:rPr sz="1200" spc="4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поддержка</a:t>
                    </a:r>
                    <a:r>
                      <a:rPr sz="1200" spc="-7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3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граждан</a:t>
                    </a:r>
                    <a:endParaRPr sz="1200" dirty="0">
                      <a:latin typeface="Arial Narrow"/>
                      <a:cs typeface="Arial Narrow"/>
                    </a:endParaRPr>
                  </a:p>
                  <a:p>
                    <a:pPr marL="12700" marR="5080">
                      <a:lnSpc>
                        <a:spcPct val="166700"/>
                      </a:lnSpc>
                    </a:pPr>
                    <a:endParaRPr lang="ru-RU" sz="1050" spc="2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endParaRPr lang="ru-RU" sz="1050" spc="2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050" spc="2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</a:t>
                    </a:r>
                    <a:r>
                      <a:rPr sz="1050" spc="-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lang="ru-RU" sz="1050" spc="35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кадровой политики</a:t>
                    </a:r>
                    <a:endParaRPr lang="ru-RU" sz="105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>
                      <a:lnSpc>
                        <a:spcPct val="166700"/>
                      </a:lnSpc>
                    </a:pPr>
                    <a:endParaRPr lang="ru-RU" sz="12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200" spc="3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2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Развитие культуры</a:t>
                    </a:r>
                    <a:r>
                      <a:rPr sz="1200" spc="25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, </a:t>
                    </a:r>
                    <a:r>
                      <a:rPr sz="1200" spc="35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физкультуры</a:t>
                    </a:r>
                    <a:endParaRPr lang="ru-RU" sz="1200" spc="3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endParaRPr>
                  </a:p>
                  <a:p>
                    <a:pPr marL="12700" marR="5080"/>
                    <a:r>
                      <a:rPr sz="1200" spc="-10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2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и </a:t>
                    </a:r>
                    <a:r>
                      <a:rPr sz="1200" spc="25" dirty="0" err="1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спорта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</p:grpSp>
          <p:sp>
            <p:nvSpPr>
              <p:cNvPr id="87" name="object 87"/>
              <p:cNvSpPr txBox="1"/>
              <p:nvPr/>
            </p:nvSpPr>
            <p:spPr>
              <a:xfrm>
                <a:off x="3714750" y="7283450"/>
                <a:ext cx="405765" cy="621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100" b="1" spc="-20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99 %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4147427" y="6966700"/>
                <a:ext cx="150696" cy="867081"/>
              </a:xfrm>
              <a:custGeom>
                <a:avLst/>
                <a:gdLst/>
                <a:ahLst/>
                <a:cxnLst/>
                <a:rect l="l" t="t" r="r" b="b"/>
                <a:pathLst>
                  <a:path w="118745" h="1130300">
                    <a:moveTo>
                      <a:pt x="114376" y="0"/>
                    </a:moveTo>
                    <a:lnTo>
                      <a:pt x="73526" y="15509"/>
                    </a:lnTo>
                    <a:lnTo>
                      <a:pt x="51170" y="49987"/>
                    </a:lnTo>
                    <a:lnTo>
                      <a:pt x="50253" y="60731"/>
                    </a:lnTo>
                    <a:lnTo>
                      <a:pt x="50253" y="524992"/>
                    </a:lnTo>
                    <a:lnTo>
                      <a:pt x="49487" y="533124"/>
                    </a:lnTo>
                    <a:lnTo>
                      <a:pt x="12019" y="560459"/>
                    </a:lnTo>
                    <a:lnTo>
                      <a:pt x="0" y="561047"/>
                    </a:lnTo>
                    <a:lnTo>
                      <a:pt x="0" y="569671"/>
                    </a:lnTo>
                    <a:lnTo>
                      <a:pt x="37985" y="579208"/>
                    </a:lnTo>
                    <a:lnTo>
                      <a:pt x="50253" y="605980"/>
                    </a:lnTo>
                    <a:lnTo>
                      <a:pt x="50253" y="1069987"/>
                    </a:lnTo>
                    <a:lnTo>
                      <a:pt x="51170" y="1080662"/>
                    </a:lnTo>
                    <a:lnTo>
                      <a:pt x="73526" y="1114796"/>
                    </a:lnTo>
                    <a:lnTo>
                      <a:pt x="114376" y="1130198"/>
                    </a:lnTo>
                    <a:lnTo>
                      <a:pt x="118402" y="1124191"/>
                    </a:lnTo>
                    <a:lnTo>
                      <a:pt x="104850" y="1120526"/>
                    </a:lnTo>
                    <a:lnTo>
                      <a:pt x="93148" y="1115931"/>
                    </a:lnTo>
                    <a:lnTo>
                      <a:pt x="64655" y="1088534"/>
                    </a:lnTo>
                    <a:lnTo>
                      <a:pt x="61112" y="1069987"/>
                    </a:lnTo>
                    <a:lnTo>
                      <a:pt x="61112" y="605980"/>
                    </a:lnTo>
                    <a:lnTo>
                      <a:pt x="60457" y="598503"/>
                    </a:lnTo>
                    <a:lnTo>
                      <a:pt x="28757" y="567522"/>
                    </a:lnTo>
                    <a:lnTo>
                      <a:pt x="18694" y="565353"/>
                    </a:lnTo>
                    <a:lnTo>
                      <a:pt x="28757" y="563257"/>
                    </a:lnTo>
                    <a:lnTo>
                      <a:pt x="58496" y="539430"/>
                    </a:lnTo>
                    <a:lnTo>
                      <a:pt x="61112" y="524992"/>
                    </a:lnTo>
                    <a:lnTo>
                      <a:pt x="61112" y="60731"/>
                    </a:lnTo>
                    <a:lnTo>
                      <a:pt x="61972" y="50979"/>
                    </a:lnTo>
                    <a:lnTo>
                      <a:pt x="92395" y="13955"/>
                    </a:lnTo>
                    <a:lnTo>
                      <a:pt x="117398" y="5867"/>
                    </a:lnTo>
                    <a:lnTo>
                      <a:pt x="114376" y="0"/>
                    </a:lnTo>
                    <a:close/>
                  </a:path>
                </a:pathLst>
              </a:custGeom>
              <a:solidFill>
                <a:srgbClr val="9395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4" name="Группа 193"/>
            <p:cNvGrpSpPr/>
            <p:nvPr/>
          </p:nvGrpSpPr>
          <p:grpSpPr>
            <a:xfrm>
              <a:off x="3695458" y="7931150"/>
              <a:ext cx="2410661" cy="266700"/>
              <a:chOff x="3695458" y="7931150"/>
              <a:chExt cx="2410661" cy="266700"/>
            </a:xfrm>
          </p:grpSpPr>
          <p:sp>
            <p:nvSpPr>
              <p:cNvPr id="88" name="object 88"/>
              <p:cNvSpPr txBox="1"/>
              <p:nvPr/>
            </p:nvSpPr>
            <p:spPr>
              <a:xfrm>
                <a:off x="3695458" y="7969250"/>
                <a:ext cx="438150" cy="621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1100" b="1" spc="-175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1</a:t>
                </a:r>
                <a:r>
                  <a:rPr sz="1100" b="1" spc="-175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 </a:t>
                </a:r>
                <a:r>
                  <a:rPr sz="1100" b="1" spc="60" dirty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%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  <p:grpSp>
            <p:nvGrpSpPr>
              <p:cNvPr id="25" name="Группа 192"/>
              <p:cNvGrpSpPr/>
              <p:nvPr/>
            </p:nvGrpSpPr>
            <p:grpSpPr>
              <a:xfrm>
                <a:off x="4147426" y="7931150"/>
                <a:ext cx="1958693" cy="266700"/>
                <a:chOff x="4147426" y="7931150"/>
                <a:chExt cx="1958693" cy="266700"/>
              </a:xfrm>
            </p:grpSpPr>
            <p:grpSp>
              <p:nvGrpSpPr>
                <p:cNvPr id="26" name="Группа 191"/>
                <p:cNvGrpSpPr/>
                <p:nvPr/>
              </p:nvGrpSpPr>
              <p:grpSpPr>
                <a:xfrm>
                  <a:off x="4307419" y="7979410"/>
                  <a:ext cx="1798700" cy="142240"/>
                  <a:chOff x="4307419" y="7979410"/>
                  <a:chExt cx="1798700" cy="142240"/>
                </a:xfrm>
              </p:grpSpPr>
              <p:sp>
                <p:nvSpPr>
                  <p:cNvPr id="82" name="object 82"/>
                  <p:cNvSpPr/>
                  <p:nvPr/>
                </p:nvSpPr>
                <p:spPr>
                  <a:xfrm>
                    <a:off x="4307419" y="7979410"/>
                    <a:ext cx="1798700" cy="14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40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0916"/>
                        </a:lnTo>
                        <a:lnTo>
                          <a:pt x="74777" y="141859"/>
                        </a:lnTo>
                        <a:lnTo>
                          <a:pt x="712114" y="141859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rgbClr val="FFD13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5" name="object 85"/>
                  <p:cNvSpPr txBox="1"/>
                  <p:nvPr/>
                </p:nvSpPr>
                <p:spPr>
                  <a:xfrm>
                    <a:off x="4432049" y="8001603"/>
                    <a:ext cx="1642430" cy="67784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:r>
                      <a:rPr sz="1200" spc="2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Прочие</a:t>
                    </a:r>
                    <a:r>
                      <a:rPr sz="1200" spc="-6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35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программы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  <p:sp>
              <p:nvSpPr>
                <p:cNvPr id="91" name="object 91"/>
                <p:cNvSpPr/>
                <p:nvPr/>
              </p:nvSpPr>
              <p:spPr>
                <a:xfrm>
                  <a:off x="4147426" y="7931150"/>
                  <a:ext cx="118745" cy="2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45" h="266700">
                      <a:moveTo>
                        <a:pt x="114376" y="0"/>
                      </a:moveTo>
                      <a:lnTo>
                        <a:pt x="73526" y="15514"/>
                      </a:lnTo>
                      <a:lnTo>
                        <a:pt x="51170" y="49992"/>
                      </a:lnTo>
                      <a:lnTo>
                        <a:pt x="50253" y="60744"/>
                      </a:lnTo>
                      <a:lnTo>
                        <a:pt x="50253" y="93002"/>
                      </a:lnTo>
                      <a:lnTo>
                        <a:pt x="49487" y="101131"/>
                      </a:lnTo>
                      <a:lnTo>
                        <a:pt x="12019" y="128469"/>
                      </a:lnTo>
                      <a:lnTo>
                        <a:pt x="0" y="129057"/>
                      </a:lnTo>
                      <a:lnTo>
                        <a:pt x="0" y="137680"/>
                      </a:lnTo>
                      <a:lnTo>
                        <a:pt x="37985" y="147205"/>
                      </a:lnTo>
                      <a:lnTo>
                        <a:pt x="50253" y="173990"/>
                      </a:lnTo>
                      <a:lnTo>
                        <a:pt x="50253" y="205994"/>
                      </a:lnTo>
                      <a:lnTo>
                        <a:pt x="51170" y="216668"/>
                      </a:lnTo>
                      <a:lnTo>
                        <a:pt x="73526" y="250802"/>
                      </a:lnTo>
                      <a:lnTo>
                        <a:pt x="114376" y="266204"/>
                      </a:lnTo>
                      <a:lnTo>
                        <a:pt x="118402" y="260197"/>
                      </a:lnTo>
                      <a:lnTo>
                        <a:pt x="104850" y="256532"/>
                      </a:lnTo>
                      <a:lnTo>
                        <a:pt x="93148" y="251937"/>
                      </a:lnTo>
                      <a:lnTo>
                        <a:pt x="64655" y="224540"/>
                      </a:lnTo>
                      <a:lnTo>
                        <a:pt x="61112" y="205994"/>
                      </a:lnTo>
                      <a:lnTo>
                        <a:pt x="61112" y="173990"/>
                      </a:lnTo>
                      <a:lnTo>
                        <a:pt x="60457" y="166510"/>
                      </a:lnTo>
                      <a:lnTo>
                        <a:pt x="28757" y="135524"/>
                      </a:lnTo>
                      <a:lnTo>
                        <a:pt x="18694" y="133362"/>
                      </a:lnTo>
                      <a:lnTo>
                        <a:pt x="28757" y="131267"/>
                      </a:lnTo>
                      <a:lnTo>
                        <a:pt x="58496" y="107435"/>
                      </a:lnTo>
                      <a:lnTo>
                        <a:pt x="61112" y="93002"/>
                      </a:lnTo>
                      <a:lnTo>
                        <a:pt x="61112" y="60744"/>
                      </a:lnTo>
                      <a:lnTo>
                        <a:pt x="61972" y="50990"/>
                      </a:lnTo>
                      <a:lnTo>
                        <a:pt x="92395" y="13957"/>
                      </a:lnTo>
                      <a:lnTo>
                        <a:pt x="117398" y="5880"/>
                      </a:lnTo>
                      <a:lnTo>
                        <a:pt x="114376" y="0"/>
                      </a:lnTo>
                      <a:close/>
                    </a:path>
                  </a:pathLst>
                </a:custGeom>
                <a:solidFill>
                  <a:srgbClr val="FAAE7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5" name="object 50"/>
          <p:cNvSpPr txBox="1"/>
          <p:nvPr/>
        </p:nvSpPr>
        <p:spPr>
          <a:xfrm>
            <a:off x="590550" y="806450"/>
            <a:ext cx="6858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rebuchet MS"/>
                <a:cs typeface="Trebuchet MS"/>
              </a:rPr>
              <a:t>Расходы местного бюджета в 2022 году в рамках муниципальных программ</a:t>
            </a:r>
            <a:r>
              <a:rPr lang="ru-RU" sz="1600" b="1" spc="-15" dirty="0" smtClean="0">
                <a:latin typeface="Trebuchet MS"/>
                <a:cs typeface="Trebuchet MS"/>
              </a:rPr>
              <a:t> 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186" name="Диаграмма 185"/>
          <p:cNvGraphicFramePr/>
          <p:nvPr/>
        </p:nvGraphicFramePr>
        <p:xfrm>
          <a:off x="285750" y="1644650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666750" y="364210"/>
              <a:ext cx="541020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1869">
                <a:lnSpc>
                  <a:spcPct val="1000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 ШАЛИНСКОГО ГОРОДСКОГО ОКРУГА</a:t>
              </a:r>
              <a:endParaRPr lang="ru-RU" sz="800" dirty="0">
                <a:latin typeface="Trebuchet MS"/>
                <a:cs typeface="Trebuchet MS"/>
              </a:endParaRPr>
            </a:p>
          </p:txBody>
        </p:sp>
      </p:grpSp>
      <p:pic>
        <p:nvPicPr>
          <p:cNvPr id="1027" name="Picture 3" descr="B:\Users\SOB\Desktop\Бюджет для граждан\Фоны\news_27102016_7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1754" y="7207250"/>
            <a:ext cx="3214396" cy="2971800"/>
          </a:xfrm>
          <a:prstGeom prst="rect">
            <a:avLst/>
          </a:prstGeom>
          <a:noFill/>
        </p:spPr>
      </p:pic>
      <p:pic>
        <p:nvPicPr>
          <p:cNvPr id="1028" name="Picture 4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5454650"/>
            <a:ext cx="373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7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5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6822147" y="381749"/>
                <a:ext cx="113030" cy="1968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b="1" spc="25" dirty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</a:t>
                </a:r>
                <a:endParaRPr sz="120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1276350" y="315662"/>
              <a:ext cx="5410200" cy="2923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Бюджет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утвержд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ё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н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решением Думы Шалинского городского округа</a:t>
              </a:r>
              <a:r>
                <a:rPr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10" err="1">
                  <a:solidFill>
                    <a:srgbClr val="FFFFFF"/>
                  </a:solidFill>
                  <a:latin typeface="Trebuchet MS"/>
                  <a:cs typeface="Trebuchet MS"/>
                </a:rPr>
                <a:t>от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23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err="1">
                  <a:solidFill>
                    <a:srgbClr val="FFFFFF"/>
                  </a:solidFill>
                  <a:latin typeface="Trebuchet MS"/>
                  <a:cs typeface="Trebuchet MS"/>
                </a:rPr>
                <a:t>декабря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en-US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1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года</a:t>
              </a:r>
              <a:r>
                <a:rPr lang="ru-RU" sz="95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114" smtClean="0">
                  <a:solidFill>
                    <a:srgbClr val="FFFFFF"/>
                  </a:solidFill>
                  <a:latin typeface="Trebuchet MS"/>
                  <a:cs typeface="Trebuchet MS"/>
                </a:rPr>
                <a:t>№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26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endParaRPr lang="ru-RU" sz="950" b="1" spc="-95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</a:pPr>
              <a:r>
                <a:rPr sz="950" b="1" spc="-7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«</a:t>
              </a:r>
              <a:r>
                <a:rPr sz="950" b="1" spc="-70" dirty="0">
                  <a:solidFill>
                    <a:srgbClr val="FFFFFF"/>
                  </a:solidFill>
                  <a:latin typeface="Trebuchet MS"/>
                  <a:cs typeface="Trebuchet MS"/>
                </a:rPr>
                <a:t>О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бюджете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sz="950" b="1" spc="-3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на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22</a:t>
              </a:r>
              <a:r>
                <a:rPr lang="en-US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25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</a:t>
              </a:r>
              <a:r>
                <a:rPr sz="950" b="1" spc="-10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и плановый  период 2023 и 2024 годов</a:t>
              </a:r>
              <a:r>
                <a:rPr sz="950" b="1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»</a:t>
              </a:r>
              <a:endParaRPr sz="950" dirty="0">
                <a:latin typeface="Trebuchet MS"/>
                <a:cs typeface="Trebuchet M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1950" y="5149850"/>
            <a:ext cx="384556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Итоги реализации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бюджетной </a:t>
            </a:r>
            <a:r>
              <a:rPr sz="1200" b="1" spc="-45" dirty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200" b="1" spc="-25" dirty="0">
                <a:solidFill>
                  <a:srgbClr val="00B8BE"/>
                </a:solidFill>
                <a:latin typeface="Trebuchet MS"/>
                <a:cs typeface="Trebuchet MS"/>
              </a:rPr>
              <a:t>налоговой</a:t>
            </a:r>
            <a:r>
              <a:rPr sz="1200" b="1" spc="-2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политики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150" y="7435850"/>
            <a:ext cx="62750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Оптимизация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00B8BE"/>
                </a:solidFill>
                <a:latin typeface="Trebuchet MS"/>
                <a:cs typeface="Trebuchet MS"/>
              </a:rPr>
              <a:t>расходных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>
                <a:solidFill>
                  <a:srgbClr val="00B8BE"/>
                </a:solidFill>
                <a:latin typeface="Trebuchet MS"/>
                <a:cs typeface="Trebuchet MS"/>
              </a:rPr>
              <a:t>обязательств</a:t>
            </a:r>
            <a:r>
              <a:rPr sz="1200" b="1" spc="-65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-45" smtClean="0">
                <a:solidFill>
                  <a:srgbClr val="00B8BE"/>
                </a:solidFill>
                <a:latin typeface="Trebuchet MS"/>
                <a:cs typeface="Trebuchet MS"/>
              </a:rPr>
              <a:t>и</a:t>
            </a:r>
            <a:r>
              <a:rPr sz="1200" b="1" spc="-6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00B8BE"/>
                </a:solidFill>
                <a:latin typeface="Trebuchet MS"/>
                <a:cs typeface="Trebuchet MS"/>
              </a:rPr>
              <a:t>ограничение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300" y="7992236"/>
            <a:ext cx="3211195" cy="1158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ts val="1000"/>
              </a:lnSpc>
              <a:buFont typeface="Wingdings" pitchFamily="2" charset="2"/>
              <a:buChar char="Ø"/>
            </a:pP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Приостановлено </a:t>
            </a:r>
            <a:r>
              <a:rPr sz="1200" spc="-75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первоочередных </a:t>
            </a:r>
            <a:r>
              <a:rPr sz="1200" spc="-7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ходов</a:t>
            </a:r>
            <a:r>
              <a:rPr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715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1200" spc="-2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Реализованы</a:t>
            </a:r>
            <a:r>
              <a:rPr lang="ru-RU" sz="1200" spc="-2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мероприятия </a:t>
            </a:r>
            <a:r>
              <a:rPr sz="1200" spc="-6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оптимизации,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экономии 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 бюджетов, </a:t>
            </a:r>
            <a:r>
              <a:rPr sz="1200" spc="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том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числе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закупках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счет </a:t>
            </a:r>
            <a:r>
              <a:rPr sz="1200" spc="-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кон- 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курсных </a:t>
            </a:r>
            <a:r>
              <a:rPr sz="1200" spc="-7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процедур, </a:t>
            </a:r>
            <a:r>
              <a:rPr sz="1200" spc="-5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расходов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энергопотребление </a:t>
            </a: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дру-  </a:t>
            </a: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гих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материальных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затрат,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sz="1200" spc="-15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счет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оптимизации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их </a:t>
            </a: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штатных </a:t>
            </a:r>
            <a:r>
              <a:rPr sz="1200" spc="-7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расписаний</a:t>
            </a:r>
            <a:r>
              <a:rPr sz="900" spc="-75" dirty="0">
                <a:solidFill>
                  <a:srgbClr val="231F20"/>
                </a:solidFill>
                <a:latin typeface="Century Gothic"/>
                <a:cs typeface="Century Gothic"/>
              </a:rPr>
              <a:t>.  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3299" y="7992236"/>
            <a:ext cx="3211830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Осуществлен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контроль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первоочередным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направлением  </a:t>
            </a:r>
            <a:r>
              <a:rPr sz="1200" spc="-5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</a:t>
            </a: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6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sz="1200" spc="-6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завершение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строительства 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(реконструкции)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объектов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капитального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строительства  </a:t>
            </a:r>
            <a:r>
              <a:rPr sz="1200" spc="-1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высокой </a:t>
            </a:r>
            <a:r>
              <a:rPr sz="1200" spc="-4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степенью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готовности</a:t>
            </a:r>
            <a:r>
              <a:rPr lang="ru-RU"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715" algn="just">
              <a:lnSpc>
                <a:spcPts val="1000"/>
              </a:lnSpc>
            </a:pPr>
            <a:endParaRPr lang="ru-RU" sz="1200" spc="-15" dirty="0" smtClean="0">
              <a:solidFill>
                <a:srgbClr val="231F2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lang="ru-RU"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Осуществлялись </a:t>
            </a:r>
            <a:r>
              <a:rPr lang="ru-RU" sz="1200" spc="-7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меры,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направленные 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1200" spc="-6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эффективное  </a:t>
            </a:r>
            <a:r>
              <a:rPr lang="ru-RU" sz="1200" spc="-5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-7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распоряжение </a:t>
            </a:r>
            <a:r>
              <a:rPr lang="ru-RU" sz="1200" spc="8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spc="-1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сфере  </a:t>
            </a:r>
            <a:r>
              <a:rPr lang="ru-RU"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имущественных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зе</a:t>
            </a:r>
            <a:r>
              <a:rPr lang="ru-RU" sz="1200" spc="-2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мельных </a:t>
            </a:r>
            <a:r>
              <a:rPr lang="ru-RU" sz="1200" spc="-5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отношений 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территории Шалинского городского округа.</a:t>
            </a:r>
            <a:endParaRPr lang="ru-RU" sz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715" algn="just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8150" y="5607050"/>
            <a:ext cx="3276600" cy="1284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5450">
              <a:lnSpc>
                <a:spcPts val="1000"/>
              </a:lnSpc>
              <a:buFont typeface="Wingdings" pitchFamily="2" charset="2"/>
              <a:buChar char="Ø"/>
            </a:pP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</a:t>
            </a:r>
            <a:r>
              <a:rPr sz="1200" spc="-6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сбалансированности</a:t>
            </a:r>
            <a:r>
              <a:rPr lang="ru-RU" sz="1200" spc="-6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sz="1200" spc="-6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тойчивости</a:t>
            </a:r>
            <a:r>
              <a:rPr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lang="ru-RU"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естного</a:t>
            </a: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425450" algn="just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algn="just">
              <a:lnSpc>
                <a:spcPts val="940"/>
              </a:lnSpc>
              <a:buFont typeface="Wingdings" pitchFamily="2" charset="2"/>
              <a:buChar char="Ø"/>
            </a:pPr>
            <a:r>
              <a:rPr sz="120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</a:t>
            </a:r>
            <a:r>
              <a:rPr sz="1200" spc="-3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межбюджетных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1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отношений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algn="just">
              <a:lnSpc>
                <a:spcPts val="94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080">
              <a:lnSpc>
                <a:spcPts val="1000"/>
              </a:lnSpc>
              <a:spcBef>
                <a:spcPts val="60"/>
              </a:spcBef>
              <a:buFont typeface="Wingdings" pitchFamily="2" charset="2"/>
              <a:buChar char="Ø"/>
            </a:pPr>
            <a:r>
              <a:rPr sz="1200" spc="-35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lang="ru-RU" sz="1200" spc="-3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качества </a:t>
            </a:r>
            <a:r>
              <a:rPr sz="1200" spc="-3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5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</a:t>
            </a: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услуг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080" algn="just">
              <a:lnSpc>
                <a:spcPts val="1000"/>
              </a:lnSpc>
              <a:spcBef>
                <a:spcPts val="60"/>
              </a:spcBef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программно-целевых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методов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управления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0950" y="5683250"/>
            <a:ext cx="3352800" cy="102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эффективности </a:t>
            </a:r>
            <a:r>
              <a:rPr sz="1200" spc="-3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управления</a:t>
            </a:r>
            <a:r>
              <a:rPr sz="1200" spc="-3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муниципальными</a:t>
            </a:r>
            <a:r>
              <a:rPr sz="1200" spc="-9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9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финансами</a:t>
            </a:r>
            <a:r>
              <a:rPr lang="ru-RU" sz="1200" spc="-9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080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365125">
              <a:lnSpc>
                <a:spcPts val="1000"/>
              </a:lnSpc>
              <a:buFont typeface="Wingdings" pitchFamily="2" charset="2"/>
              <a:buChar char="Ø"/>
            </a:pP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Стимулирование экономического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роста, </a:t>
            </a:r>
            <a:r>
              <a:rPr lang="ru-RU" sz="1200" spc="-6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</a:t>
            </a:r>
            <a:r>
              <a:rPr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sz="1200" spc="-45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предпринимательской</a:t>
            </a:r>
            <a:r>
              <a:rPr sz="1200" spc="-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активност</a:t>
            </a:r>
            <a:r>
              <a:rPr lang="ru-RU" sz="1200" spc="-1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и.</a:t>
            </a:r>
          </a:p>
          <a:p>
            <a:pPr marL="12700" marR="365125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открытости</a:t>
            </a:r>
            <a:r>
              <a:rPr sz="1200" spc="-1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(прозрачности) бюджетного </a:t>
            </a:r>
            <a:r>
              <a:rPr sz="1200" spc="-1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процесса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1950" y="4997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350" y="71310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550" y="1720850"/>
            <a:ext cx="2871063" cy="64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годовому отчету об исполнении  бюджета за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 год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90550" y="1720850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BFE0B5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4248150" y="1873250"/>
            <a:ext cx="2699994" cy="359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48150" y="18732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B8CDEB"/>
            </a:solidFill>
          </a:ln>
        </p:spPr>
        <p:txBody>
          <a:bodyPr wrap="square" lIns="0" tIns="0" rIns="0" bIns="0" rtlCol="0"/>
          <a:lstStyle/>
          <a:p>
            <a:endParaRPr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48150" y="1949450"/>
            <a:ext cx="26794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  <a:tab pos="1148080" algn="l"/>
              </a:tabLst>
            </a:pPr>
            <a:r>
              <a:rPr lang="ru-RU" sz="15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sz="20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19 июня 2023</a:t>
            </a:r>
            <a:endParaRPr sz="2000" baseline="2777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248150" y="882650"/>
            <a:ext cx="2699994" cy="360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1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декабря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года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248150" y="8826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0550" y="730250"/>
            <a:ext cx="2871063" cy="645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проекту бюджета Шалинского городского округа на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 год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90550" y="730250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FAAE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Стрелка вправо 88"/>
          <p:cNvSpPr/>
          <p:nvPr/>
        </p:nvSpPr>
        <p:spPr>
          <a:xfrm>
            <a:off x="3486150" y="10350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Стрелка вправо 89"/>
          <p:cNvSpPr/>
          <p:nvPr/>
        </p:nvSpPr>
        <p:spPr>
          <a:xfrm>
            <a:off x="3562350" y="20256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B:\Users\SOB\Desktop\Бюджет для граждан\Фото для бюджета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3550" y="2482850"/>
            <a:ext cx="4095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19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2022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285750" y="583565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B:\Users\SOB\Desktop\Бюджет для граждан\Фото для бюджета\1613654715_71-p-fon-dlya-prezentatsii-sportivnii-dlya-dete-8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314950" y="1492250"/>
            <a:ext cx="1442575" cy="1376363"/>
          </a:xfrm>
          <a:prstGeom prst="rect">
            <a:avLst/>
          </a:prstGeom>
          <a:noFill/>
        </p:spPr>
      </p:pic>
      <p:pic>
        <p:nvPicPr>
          <p:cNvPr id="1027" name="Picture 3" descr="B:\Users\SOB\Desktop\Бюджет для граждан\Фото для бюджета\27779228_m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38750" y="2940050"/>
            <a:ext cx="1782844" cy="1177925"/>
          </a:xfrm>
          <a:prstGeom prst="rect">
            <a:avLst/>
          </a:prstGeom>
          <a:noFill/>
        </p:spPr>
      </p:pic>
      <p:pic>
        <p:nvPicPr>
          <p:cNvPr id="1028" name="Picture 4" descr="B:\Users\SOB\Desktop\Бюджет для граждан\Фото для бюджета\png-clipart-architectural-engineering-road-grader-road-vehicle-transpor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38750" y="4235450"/>
            <a:ext cx="1924050" cy="1371600"/>
          </a:xfrm>
          <a:prstGeom prst="rect">
            <a:avLst/>
          </a:prstGeom>
          <a:noFill/>
        </p:spPr>
      </p:pic>
      <p:pic>
        <p:nvPicPr>
          <p:cNvPr id="1029" name="Picture 5" descr="B:\Users\SOB\Desktop\Бюджет для граждан\Фото для бюджета\1618390662okowpsqdd54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62550" y="5759450"/>
            <a:ext cx="2194560" cy="1371600"/>
          </a:xfrm>
          <a:prstGeom prst="rect">
            <a:avLst/>
          </a:prstGeom>
          <a:noFill/>
        </p:spPr>
      </p:pic>
      <p:pic>
        <p:nvPicPr>
          <p:cNvPr id="1030" name="Picture 6" descr="B:\Users\SOB\Desktop\Бюджет для граждан\Фото для бюджета\1611851571_1-p-foni-dlya-stroitelnikh-kompanii-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62550" y="7283450"/>
            <a:ext cx="2057400" cy="1143000"/>
          </a:xfrm>
          <a:prstGeom prst="rect">
            <a:avLst/>
          </a:prstGeom>
          <a:noFill/>
        </p:spPr>
      </p:pic>
      <p:pic>
        <p:nvPicPr>
          <p:cNvPr id="1031" name="Picture 7" descr="B:\Users\SOB\Desktop\Бюджет для граждан\Фото для бюджета\ab3322f9b8c22fa0029744d3cabbd69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38750" y="8578850"/>
            <a:ext cx="2262114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20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2022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209550" y="5683250"/>
          <a:ext cx="441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50" name="Picture 2" descr="B:\Users\SOB\Desktop\Бюджет для граждан\Фото для бюджета\680cd749e0e12ad356e0a805b7a6a924_1200_800_p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10150" y="1568450"/>
            <a:ext cx="2209800" cy="1421011"/>
          </a:xfrm>
          <a:prstGeom prst="rect">
            <a:avLst/>
          </a:prstGeom>
          <a:noFill/>
        </p:spPr>
      </p:pic>
      <p:pic>
        <p:nvPicPr>
          <p:cNvPr id="2051" name="Picture 3" descr="B:\Users\SOB\Desktop\Бюджет для граждан\Фото для бюджета\wiqlsuhkub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10151" y="3092451"/>
            <a:ext cx="2209800" cy="1143000"/>
          </a:xfrm>
          <a:prstGeom prst="rect">
            <a:avLst/>
          </a:prstGeom>
          <a:noFill/>
        </p:spPr>
      </p:pic>
      <p:pic>
        <p:nvPicPr>
          <p:cNvPr id="2052" name="Picture 4" descr="B:\Users\SOB\Desktop\Бюджет для граждан\Фото для бюджета\kartinki-zhkh-3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10150" y="4387850"/>
            <a:ext cx="2184438" cy="1066800"/>
          </a:xfrm>
          <a:prstGeom prst="rect">
            <a:avLst/>
          </a:prstGeom>
          <a:noFill/>
        </p:spPr>
      </p:pic>
      <p:pic>
        <p:nvPicPr>
          <p:cNvPr id="2053" name="Picture 5" descr="B:\Users\SOB\Desktop\Бюджет для граждан\Фото для бюджета\Archive_shelving_BBC_0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10150" y="5759450"/>
            <a:ext cx="2209800" cy="1295400"/>
          </a:xfrm>
          <a:prstGeom prst="rect">
            <a:avLst/>
          </a:prstGeom>
          <a:noFill/>
        </p:spPr>
      </p:pic>
      <p:pic>
        <p:nvPicPr>
          <p:cNvPr id="2055" name="Picture 7" descr="B:\Users\SOB\Desktop\Бюджет для граждан\Фото для бюджета\d466b71121df8c7518a3b69bf4462f6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10150" y="7131050"/>
            <a:ext cx="2209800" cy="1295400"/>
          </a:xfrm>
          <a:prstGeom prst="rect">
            <a:avLst/>
          </a:prstGeom>
          <a:noFill/>
        </p:spPr>
      </p:pic>
      <p:pic>
        <p:nvPicPr>
          <p:cNvPr id="2056" name="Picture 8" descr="B:\Users\SOB\Desktop\Бюджет для граждан\Фото для бюджета\oblozhk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10150" y="8578850"/>
            <a:ext cx="2171700" cy="128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21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2022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B:\Users\SOB\Desktop\Бюджет для граждан\Фото для бюджета\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0150" y="1568450"/>
            <a:ext cx="2286000" cy="1371600"/>
          </a:xfrm>
          <a:prstGeom prst="rect">
            <a:avLst/>
          </a:prstGeom>
          <a:noFill/>
        </p:spPr>
      </p:pic>
      <p:pic>
        <p:nvPicPr>
          <p:cNvPr id="3075" name="Picture 3" descr="B:\Users\SOB\Desktop\Бюджет для граждан\Фото для бюджета\a7485904c7d3f1d483a8f91193e52bf3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0150" y="3016250"/>
            <a:ext cx="2286000" cy="1219200"/>
          </a:xfrm>
          <a:prstGeom prst="rect">
            <a:avLst/>
          </a:prstGeom>
          <a:noFill/>
        </p:spPr>
      </p:pic>
      <p:pic>
        <p:nvPicPr>
          <p:cNvPr id="3076" name="Picture 4" descr="B:\Users\SOB\Desktop\Бюджет для граждан\Фото для бюджета\foto-300x2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4464050"/>
            <a:ext cx="2286000" cy="990600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09550" y="8077127"/>
          <a:ext cx="7391402" cy="19088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33600"/>
                <a:gridCol w="1448648"/>
                <a:gridCol w="1446952"/>
                <a:gridCol w="1099196"/>
                <a:gridCol w="1263006"/>
              </a:tblGrid>
              <a:tr h="5798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4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1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310 241 345,56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291 295 999,31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285750" y="5607050"/>
            <a:ext cx="952158" cy="1360224"/>
            <a:chOff x="0" y="2922306"/>
            <a:chExt cx="952158" cy="1360224"/>
          </a:xfrm>
        </p:grpSpPr>
        <p:sp>
          <p:nvSpPr>
            <p:cNvPr id="40" name="Нашивка 39"/>
            <p:cNvSpPr/>
            <p:nvPr/>
          </p:nvSpPr>
          <p:spPr>
            <a:xfrm rot="5400000">
              <a:off x="-204033" y="3126339"/>
              <a:ext cx="1360224" cy="95215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1" y="3398385"/>
              <a:ext cx="952157" cy="408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16</a:t>
              </a:r>
              <a:endParaRPr lang="ru-RU" sz="26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276350" y="5530850"/>
            <a:ext cx="3391242" cy="1143000"/>
            <a:chOff x="952158" y="2809881"/>
            <a:chExt cx="3391242" cy="1108993"/>
          </a:xfrm>
        </p:grpSpPr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 rot="5400000">
              <a:off x="2093282" y="1668757"/>
              <a:ext cx="1108993" cy="339124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952158" y="2864019"/>
              <a:ext cx="3337105" cy="936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b="1" kern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Подпрограмма «Содействие развитию субъектов малого и среднего предпринимательства в Шалинском городском округе до 2026 года»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План  - 25 000,00 руб.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Исполнено – 25 000,00 руб.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5749" y="6750051"/>
            <a:ext cx="1028358" cy="1360224"/>
            <a:chOff x="-76201" y="3074707"/>
            <a:chExt cx="1028358" cy="1360224"/>
          </a:xfrm>
        </p:grpSpPr>
        <p:sp>
          <p:nvSpPr>
            <p:cNvPr id="49" name="Нашивка 48"/>
            <p:cNvSpPr/>
            <p:nvPr/>
          </p:nvSpPr>
          <p:spPr>
            <a:xfrm rot="5400000">
              <a:off x="-280234" y="3278740"/>
              <a:ext cx="1360224" cy="95215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Нашивка 4"/>
            <p:cNvSpPr/>
            <p:nvPr/>
          </p:nvSpPr>
          <p:spPr>
            <a:xfrm>
              <a:off x="0" y="3608106"/>
              <a:ext cx="952157" cy="408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17</a:t>
              </a:r>
              <a:endParaRPr lang="ru-RU" sz="2600" kern="1200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276350" y="6750050"/>
            <a:ext cx="3391242" cy="1108993"/>
            <a:chOff x="952158" y="2809881"/>
            <a:chExt cx="3391242" cy="1108993"/>
          </a:xfrm>
        </p:grpSpPr>
        <p:sp>
          <p:nvSpPr>
            <p:cNvPr id="52" name="Прямоугольник с двумя скругленными соседними углами 51"/>
            <p:cNvSpPr/>
            <p:nvPr/>
          </p:nvSpPr>
          <p:spPr>
            <a:xfrm rot="5400000">
              <a:off x="2093282" y="1668757"/>
              <a:ext cx="1108993" cy="339124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Прямоугольник 52"/>
            <p:cNvSpPr/>
            <p:nvPr/>
          </p:nvSpPr>
          <p:spPr>
            <a:xfrm>
              <a:off x="952158" y="2864019"/>
              <a:ext cx="3337105" cy="1000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Подпрограмма «Экология и природные ресурсы Шалинского городского округа до 2026 года»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План  - 869 048,72 руб.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Исполнено – </a:t>
              </a:r>
              <a:r>
                <a:rPr lang="ru-RU" sz="1200" b="1" dirty="0" smtClean="0">
                  <a:solidFill>
                    <a:srgbClr val="7030A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869 048,72 руб.</a:t>
              </a:r>
              <a:endParaRPr lang="ru-RU" sz="1200" b="1" kern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</p:grpSp>
      <p:pic>
        <p:nvPicPr>
          <p:cNvPr id="7170" name="Picture 2" descr="https://rus-osetia.ru/wp-content/uploads/2022/01/soczialnoe-parterstvo-1080x675-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10150" y="5530850"/>
            <a:ext cx="2286000" cy="1143001"/>
          </a:xfrm>
          <a:prstGeom prst="rect">
            <a:avLst/>
          </a:prstGeom>
          <a:noFill/>
        </p:spPr>
      </p:pic>
      <p:sp>
        <p:nvSpPr>
          <p:cNvPr id="7172" name="AutoShape 4" descr="https://top-fon.com/uploads/posts/2023-02/1675224045_top-fon-com-p-kartinki-dlya-prezentatsii-ekologiya-bez-f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zuzino24.ru/imgs/blog/046/46/blg5dfb54c10814f4_5111083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10150" y="6826250"/>
            <a:ext cx="2316462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Схема 36"/>
          <p:cNvGraphicFramePr/>
          <p:nvPr/>
        </p:nvGraphicFramePr>
        <p:xfrm>
          <a:off x="361951" y="812138"/>
          <a:ext cx="7086600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514350" y="1873250"/>
          <a:ext cx="4495801" cy="20414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27612"/>
                <a:gridCol w="1091837"/>
                <a:gridCol w="852351"/>
                <a:gridCol w="609600"/>
                <a:gridCol w="914401"/>
              </a:tblGrid>
              <a:tr h="13971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кадровой политики в системе муниципального управления Шалинского городского округа до 2026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</a:t>
                      </a:r>
                      <a:r>
                        <a:rPr lang="ru-RU" sz="1000" b="1" u="none" strike="noStrike" dirty="0" err="1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исполне-ния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90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170 594,80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169 394,80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B:\Users\SOB\Desktop\Бюджет для граждан\Фото для бюджета\PersDe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0150" y="2635250"/>
            <a:ext cx="2438400" cy="1752600"/>
          </a:xfrm>
          <a:prstGeom prst="rect">
            <a:avLst/>
          </a:prstGeom>
          <a:noFill/>
        </p:spPr>
      </p:pic>
      <p:graphicFrame>
        <p:nvGraphicFramePr>
          <p:cNvPr id="40" name="Схема 39"/>
          <p:cNvGraphicFramePr/>
          <p:nvPr/>
        </p:nvGraphicFramePr>
        <p:xfrm>
          <a:off x="209550" y="4616450"/>
          <a:ext cx="7162800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800350" y="8197850"/>
          <a:ext cx="4572001" cy="1905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4219"/>
                <a:gridCol w="1129487"/>
                <a:gridCol w="881742"/>
                <a:gridCol w="630621"/>
                <a:gridCol w="945932"/>
              </a:tblGrid>
              <a:tr h="13971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</a:t>
                      </a:r>
                      <a:r>
                        <a:rPr lang="ru-RU" sz="1000" b="1" u="none" strike="noStrike" dirty="0" err="1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исполне-ния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90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47 821,0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47 821,0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1950" y="5530850"/>
            <a:ext cx="3847185" cy="2562225"/>
          </a:xfrm>
          <a:prstGeom prst="rect">
            <a:avLst/>
          </a:prstGeom>
          <a:noFill/>
        </p:spPr>
      </p:pic>
      <p:grpSp>
        <p:nvGrpSpPr>
          <p:cNvPr id="39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42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1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2022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2022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742950" y="6292850"/>
          <a:ext cx="6220324" cy="29615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9827"/>
                <a:gridCol w="1204373"/>
                <a:gridCol w="1219200"/>
                <a:gridCol w="914400"/>
                <a:gridCol w="962524"/>
              </a:tblGrid>
              <a:tr h="16961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в Шалинском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ском округе до 2026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324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72 370 553,90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72 370 553,90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6,5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B:\Users\SOB\Desktop\Бюджет для граждан\Фото для бюджета\1499165157.3-18635db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1550" y="1797050"/>
            <a:ext cx="2794000" cy="2209800"/>
          </a:xfrm>
          <a:prstGeom prst="rect">
            <a:avLst/>
          </a:prstGeom>
          <a:noFill/>
        </p:spPr>
      </p:pic>
      <p:pic>
        <p:nvPicPr>
          <p:cNvPr id="5123" name="Picture 3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0150" y="4235450"/>
            <a:ext cx="2045498" cy="1571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24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2022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737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438150" y="7054850"/>
          <a:ext cx="6781800" cy="28194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93120"/>
                <a:gridCol w="1488280"/>
                <a:gridCol w="1447800"/>
                <a:gridCol w="838200"/>
                <a:gridCol w="914400"/>
              </a:tblGrid>
              <a:tr h="16961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324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550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030 348,98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548 813 808,63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49,4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B:\Users\SOB\Desktop\Бюджет для граждан\Фото для бюджета\52893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6350" y="1644650"/>
            <a:ext cx="1905000" cy="1524000"/>
          </a:xfrm>
          <a:prstGeom prst="rect">
            <a:avLst/>
          </a:prstGeom>
          <a:noFill/>
        </p:spPr>
      </p:pic>
      <p:pic>
        <p:nvPicPr>
          <p:cNvPr id="6148" name="Picture 4" descr="B:\Users\SOB\Desktop\Бюджет для граждан\Фото для бюджета\XX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6350" y="3397250"/>
            <a:ext cx="1905000" cy="1600200"/>
          </a:xfrm>
          <a:prstGeom prst="rect">
            <a:avLst/>
          </a:prstGeom>
          <a:noFill/>
        </p:spPr>
      </p:pic>
      <p:pic>
        <p:nvPicPr>
          <p:cNvPr id="6149" name="Picture 5" descr="B:\Users\SOB\Desktop\Бюджет для граждан\Фото для бюджета\BdBbuY4JqbeECnnX2LlRCxMxOoGvSodNVlc7tYwap2NARgnhUmCYaUKrscUJ4w5_25wGVVbChC98n1281RguaK5k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2550" y="507365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39227" cy="1819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97050"/>
            <a:ext cx="98924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9628" y="1813889"/>
            <a:ext cx="910361" cy="9094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636623"/>
            <a:ext cx="1366850" cy="2272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1516" y="9305962"/>
            <a:ext cx="5474208" cy="1602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1550" y="1644650"/>
            <a:ext cx="6096000" cy="747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   </a:t>
            </a:r>
            <a:r>
              <a:rPr lang="ru-RU" dirty="0" smtClean="0"/>
              <a:t>Бюджет для граждан составлен</a:t>
            </a:r>
          </a:p>
          <a:p>
            <a:pPr algn="ctr"/>
            <a:r>
              <a:rPr lang="ru-RU" dirty="0" smtClean="0"/>
              <a:t>на основе решения Думы Шалинского городского </a:t>
            </a:r>
            <a:r>
              <a:rPr lang="ru-RU" dirty="0" smtClean="0"/>
              <a:t>округа от 29.06.2023г. № 189 </a:t>
            </a:r>
            <a:endParaRPr lang="ru-RU" dirty="0" smtClean="0"/>
          </a:p>
          <a:p>
            <a:pPr algn="ctr"/>
            <a:r>
              <a:rPr lang="ru-RU" dirty="0" smtClean="0"/>
              <a:t>«Об исполнении бюджета Шалинского городского округа за 2022 год»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Над </a:t>
            </a:r>
            <a:r>
              <a:rPr lang="ru-RU" dirty="0" smtClean="0"/>
              <a:t>Б</a:t>
            </a:r>
            <a:r>
              <a:rPr lang="ru-RU" dirty="0" smtClean="0"/>
              <a:t>юджетом для граждан работали </a:t>
            </a:r>
            <a:r>
              <a:rPr lang="ru-RU" dirty="0" smtClean="0"/>
              <a:t>специалисты Финансового управления администрации Шалинского городского округа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 smtClean="0"/>
              <a:t>р.п.Шаля ул. Орджоникидзе 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ru-RU" dirty="0" smtClean="0"/>
              <a:t>тел.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(34358) 2-25-38</a:t>
            </a:r>
            <a:r>
              <a:rPr lang="ru-RU" dirty="0" smtClean="0"/>
              <a:t>; Факс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 </a:t>
            </a:r>
          </a:p>
          <a:p>
            <a:pPr algn="ctr"/>
            <a:r>
              <a:rPr lang="ru-RU" dirty="0" smtClean="0"/>
              <a:t>Интернет-сайт: </a:t>
            </a:r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shalya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Режим работы: понедельник -</a:t>
            </a:r>
            <a:r>
              <a:rPr lang="en-US" dirty="0" smtClean="0"/>
              <a:t> </a:t>
            </a:r>
            <a:r>
              <a:rPr lang="ru-RU" dirty="0" smtClean="0"/>
              <a:t>четверг </a:t>
            </a:r>
            <a:endParaRPr lang="en-US" dirty="0" smtClean="0"/>
          </a:p>
          <a:p>
            <a:pPr algn="ctr"/>
            <a:r>
              <a:rPr lang="ru-RU" dirty="0" smtClean="0"/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17.30</a:t>
            </a:r>
            <a:r>
              <a:rPr lang="ru-RU" dirty="0" smtClean="0"/>
              <a:t> часов, </a:t>
            </a:r>
            <a:endParaRPr lang="en-US" dirty="0" smtClean="0"/>
          </a:p>
          <a:p>
            <a:pPr algn="ctr"/>
            <a:r>
              <a:rPr lang="ru-RU" dirty="0" smtClean="0"/>
              <a:t>пятница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16:30</a:t>
            </a:r>
            <a:r>
              <a:rPr lang="ru-RU" dirty="0" smtClean="0"/>
              <a:t>, </a:t>
            </a:r>
            <a:endParaRPr lang="en-US" dirty="0" smtClean="0"/>
          </a:p>
          <a:p>
            <a:pPr algn="ctr"/>
            <a:r>
              <a:rPr lang="ru-RU" dirty="0" smtClean="0"/>
              <a:t>суббота-воскресенье   выходной</a:t>
            </a:r>
          </a:p>
        </p:txBody>
      </p:sp>
      <p:pic>
        <p:nvPicPr>
          <p:cNvPr id="2051" name="Picture 3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2150" y="4159250"/>
            <a:ext cx="4427537" cy="2514600"/>
          </a:xfrm>
          <a:prstGeom prst="rect">
            <a:avLst/>
          </a:prstGeom>
          <a:noFill/>
        </p:spPr>
      </p:pic>
      <p:grpSp>
        <p:nvGrpSpPr>
          <p:cNvPr id="10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11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2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0" name="object 21"/>
            <p:cNvSpPr txBox="1"/>
            <p:nvPr/>
          </p:nvSpPr>
          <p:spPr>
            <a:xfrm>
              <a:off x="1276350" y="364210"/>
              <a:ext cx="541020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00206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Контактная информация для граждан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6344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Единица измерения</a:t>
                      </a:r>
                      <a:endParaRPr lang="ru-RU" sz="800" b="1" spc="-10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План 2022 год</a:t>
                      </a:r>
                      <a:endParaRPr sz="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2022 год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1717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Финансы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Доходы, всего (стр. 1.11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+ стр. 1.12)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1136,3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1135,2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на доходы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186,5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186,5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2448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Единый налог на вмененный доход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     </a:t>
                      </a: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1.</a:t>
                      </a:r>
                      <a:r>
                        <a:rPr lang="en-US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.1. налоговая база (сумма исчисленного вмененного дохода)      </a:t>
                      </a:r>
                      <a:endParaRPr lang="ru-RU" sz="800" i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с патентной системы налогообложения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Земельный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4,8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4,8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Единый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сельскохозяйственный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  1.</a:t>
                      </a:r>
                      <a:r>
                        <a:rPr lang="en-US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.1. налоговая база</a:t>
                      </a:r>
                      <a:endParaRPr lang="ru-RU" sz="800" i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9,6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9,6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на имущество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2,8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2,8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Прочие налоги и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сборы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105,5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105,5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Неналоговые доходы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32,9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32,9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Прочие доходы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Итого доходов (сумма строк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1.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1.1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334,3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334,2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5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Средства, получаемые от вышестоящих уровней власти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802,0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801,0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206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2. Финансирование</a:t>
                      </a:r>
                      <a:r>
                        <a:rPr lang="ru-RU" sz="10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муниципальных программ (</a:t>
                      </a:r>
                      <a:r>
                        <a:rPr lang="ru-RU" sz="1000" b="1" spc="-10" baseline="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10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932,86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912,69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38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3. Недополученные доходы муниципальных образований от предоставления налоговых преференций, предусмотренных решениями органов местного самоуправления (</a:t>
                      </a:r>
                      <a:r>
                        <a:rPr lang="ru-RU" sz="1000" b="1" spc="-1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):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6,417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6,417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3725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3.1. Земельный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6,417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6,417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3.2. Налог на имущество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139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II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Производственная деятельность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Оборот организаций (по полному кругу) по видам экономической деятельности*, всего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1884,9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1904,87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76419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в том числе:</a:t>
                      </a:r>
                      <a:endParaRPr lang="ru-RU" sz="800" i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4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1.1. Сельское хозяйство, охота и лесное хозяйство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420,6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429,01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1.2. Добыча полезных ископаемых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8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1.3. Обрабатывающие производства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32,03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961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1.4. Обеспечение электрической энергией, газом и паром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88,8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95,2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1.5. Строительство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512,5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514,03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1.6. Оптовая и розничная торговля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820,0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822,0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26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1.7. Транспортировка и хранение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12,6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155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1.8. Деятельность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в области информации и связи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2050" name="Picture 2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7283450"/>
            <a:ext cx="532923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4416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spc="-15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Наименование</a:t>
                      </a:r>
                      <a:r>
                        <a:rPr sz="900" spc="-9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показателя</a:t>
                      </a: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Единица измерения</a:t>
                      </a:r>
                      <a:endParaRPr lang="ru-RU" sz="900" b="1" spc="-10" dirty="0">
                        <a:solidFill>
                          <a:schemeClr val="bg1"/>
                        </a:solidFill>
                        <a:latin typeface="Constantia" pitchFamily="18" charset="0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 defTabSz="914400" eaLnBrk="1" fontAlgn="auto" latinLnBrk="0" hangingPunct="1">
                        <a:lnSpc>
                          <a:spcPts val="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План 2022 год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2022 год</a:t>
                      </a: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</a:t>
                      </a:r>
                      <a:r>
                        <a:rPr lang="ru-RU" sz="11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деятельность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Объем инвестиций в основной капитал  за счет всех источников финансирования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274,5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280,5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IV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Денежные доходы населения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Доходы населения муниципального образования, всего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4156,6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4322,86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Среднедушевые денежные доходы ( в месяц)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17872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18587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V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Потребительский рынок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Оборот розничной торговли в ценах соответствующего периода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973,4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117,2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0833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Оборот общественного питания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32,9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36,6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VI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1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Демографические показатели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Численность и состав населения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1.1. Численность постоянного населения муниципального образования (на начало года)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7000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19037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16287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1.2. Среднегодовая численность населения муниципального образования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19148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16340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035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1.3. Численность детей в возрасте 3-7 лет (дошкольного возраста)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883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1.4. Численность детей и подростков в возрасте 8-17 лет (школьного возраста)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1669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2288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2448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1.5. Численность населения в трудоспособном</a:t>
                      </a:r>
                      <a:r>
                        <a:rPr lang="ru-RU" sz="8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возрасте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9776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9924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3591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1.6. Численность населения старше трудоспособного возраста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5212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4921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Естественное движение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2.1. Число родившихся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199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2.2. Число умерших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367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0550" y="5530850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Все стоимостные показатели рассчитываются в ценах текущих лет</a:t>
            </a:r>
            <a:endParaRPr lang="ru-RU" sz="1000" dirty="0"/>
          </a:p>
        </p:txBody>
      </p:sp>
      <p:pic>
        <p:nvPicPr>
          <p:cNvPr id="3074" name="Picture 2" descr="B:\Users\SOB\Desktop\Бюджет для граждан\Фото для бюджета\photo_2021-02-02_17-10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6216650"/>
            <a:ext cx="5994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7999" y="1083183"/>
          <a:ext cx="4819349" cy="1420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951"/>
                <a:gridCol w="914400"/>
                <a:gridCol w="595394"/>
                <a:gridCol w="654802"/>
                <a:gridCol w="654802"/>
              </a:tblGrid>
              <a:tr h="485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 dirty="0">
                        <a:latin typeface="Times New Roman"/>
                        <a:cs typeface="Times New Roman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lang="ru-RU" sz="8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8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800" b="1" spc="-1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21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1136330,2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1135164,0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115,4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800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</a:t>
                      </a:r>
                      <a:r>
                        <a:rPr sz="1000" spc="-4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0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неналоговые</a:t>
                      </a:r>
                      <a:r>
                        <a:rPr sz="1000" spc="-6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endParaRPr sz="10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334326,7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334162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112,4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Безвозмездные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поступления</a:t>
                      </a:r>
                      <a:endParaRPr sz="10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802003,4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801002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99,9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116,7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sz="1000" b="1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1132411,1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1111025,6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98,1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115,7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Дефицит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(-), </a:t>
                      </a:r>
                      <a:r>
                        <a:rPr sz="1000" b="1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профицит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(+)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+3919,1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+24138,4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66750" y="3168650"/>
          <a:ext cx="6623994" cy="4085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000"/>
                <a:gridCol w="899998"/>
                <a:gridCol w="985953"/>
                <a:gridCol w="814043"/>
              </a:tblGrid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1725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b="1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Источники </a:t>
                      </a:r>
                      <a:r>
                        <a:rPr sz="800" b="1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финансирования дефицита </a:t>
                      </a:r>
                      <a:r>
                        <a:rPr sz="800" b="1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бюджета</a:t>
                      </a:r>
                      <a:r>
                        <a:rPr sz="800" b="1" spc="8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8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-391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4138,4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15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.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источники внутреннего финансирования бюджета</a:t>
                      </a: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из них: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33089,6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-20586,3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-62,2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Исполнение муниципальных гарантий городских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-40867,7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-25850,6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Возврат бюджетных кредитов, предоставленных юридическим лицам из бюджетов городских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68693,0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Получение кредитов от других бюджетов бюджетной системы Российской Федерации  бюджетами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городских 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7300,0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7300,0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Погашение бюджетами городских округов кредитов  от других бюджетов бюджетной системы Российской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-2035,7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-2035,7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Изменение остатков средств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-37008,7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-3552,1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остатков средств, всего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-1212323,2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-1154656,1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-1212323,2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-1154656,1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уменьшение остатков средств, всего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1175314,5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1151104,0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1175314,5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1151104,0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666750" y="2787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6750" y="2863850"/>
            <a:ext cx="3886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rebuchet MS"/>
                <a:cs typeface="Trebuchet MS"/>
              </a:rPr>
              <a:t>Источники финансирования </a:t>
            </a:r>
            <a:r>
              <a:rPr sz="1200" b="1" dirty="0" err="1">
                <a:latin typeface="Trebuchet MS"/>
                <a:cs typeface="Trebuchet MS"/>
              </a:rPr>
              <a:t>дефицита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1550" y="730250"/>
            <a:ext cx="3200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 Шалинского городского округа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29150" y="730250"/>
            <a:ext cx="7623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latin typeface="Trebuchet MS"/>
                <a:cs typeface="Trebuchet MS"/>
              </a:rPr>
              <a:t>.</a:t>
            </a:r>
            <a:r>
              <a:rPr sz="1000" b="1" spc="-145" dirty="0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57950" y="2863850"/>
            <a:ext cx="685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smtClean="0">
                <a:latin typeface="Trebuchet MS"/>
                <a:cs typeface="Trebuchet MS"/>
              </a:rPr>
              <a:t>.</a:t>
            </a:r>
            <a:r>
              <a:rPr sz="1000" b="1" spc="-145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4098" name="Picture 2" descr="B:\Users\SOB\Desktop\Бюджет для граждан\Фото для бюджета\nizh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1111250"/>
            <a:ext cx="2078906" cy="1371600"/>
          </a:xfrm>
          <a:prstGeom prst="rect">
            <a:avLst/>
          </a:prstGeom>
          <a:noFill/>
        </p:spPr>
      </p:pic>
      <p:pic>
        <p:nvPicPr>
          <p:cNvPr id="4099" name="Picture 3" descr="B:\Users\SOB\Desktop\Бюджет для граждан\Фото для бюджета\franchise-mypio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7435850"/>
            <a:ext cx="5105400" cy="271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0550" y="6292850"/>
            <a:ext cx="66497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15" dirty="0">
                <a:latin typeface="Trebuchet MS"/>
                <a:cs typeface="Trebuchet MS"/>
              </a:rPr>
              <a:t>Безвозмездные </a:t>
            </a:r>
            <a:r>
              <a:rPr b="1" spc="-20" dirty="0">
                <a:latin typeface="Trebuchet MS"/>
                <a:cs typeface="Trebuchet MS"/>
              </a:rPr>
              <a:t>поступления </a:t>
            </a:r>
            <a:r>
              <a:rPr b="1" spc="15" dirty="0" err="1">
                <a:latin typeface="Trebuchet MS"/>
                <a:cs typeface="Trebuchet MS"/>
              </a:rPr>
              <a:t>из</a:t>
            </a:r>
            <a:r>
              <a:rPr b="1" spc="15" dirty="0">
                <a:latin typeface="Trebuchet MS"/>
                <a:cs typeface="Trebuchet MS"/>
              </a:rPr>
              <a:t> </a:t>
            </a:r>
            <a:r>
              <a:rPr lang="ru-RU" b="1" spc="-15" dirty="0" smtClean="0">
                <a:latin typeface="Trebuchet MS"/>
                <a:cs typeface="Trebuchet MS"/>
              </a:rPr>
              <a:t>областного </a:t>
            </a:r>
            <a:r>
              <a:rPr b="1" spc="5" smtClean="0">
                <a:latin typeface="Trebuchet MS"/>
                <a:cs typeface="Trebuchet MS"/>
              </a:rPr>
              <a:t>бюджета</a:t>
            </a:r>
            <a:r>
              <a:rPr lang="ru-RU" b="1" spc="5" dirty="0" smtClean="0">
                <a:latin typeface="Trebuchet MS"/>
                <a:cs typeface="Trebuchet MS"/>
              </a:rPr>
              <a:t>                                                           </a:t>
            </a:r>
          </a:p>
          <a:p>
            <a:pPr marL="12700">
              <a:lnSpc>
                <a:spcPct val="100000"/>
              </a:lnSpc>
            </a:pPr>
            <a:r>
              <a:rPr lang="ru-RU" b="1" spc="5" dirty="0" smtClean="0">
                <a:latin typeface="Trebuchet MS"/>
                <a:cs typeface="Trebuchet MS"/>
              </a:rPr>
              <a:t>                                                                                 </a:t>
            </a:r>
            <a:r>
              <a:rPr lang="ru-RU" b="1" spc="-25" dirty="0" err="1" smtClean="0">
                <a:latin typeface="Trebuchet MS"/>
                <a:cs typeface="Trebuchet MS"/>
              </a:rPr>
              <a:t>тыс</a:t>
            </a:r>
            <a:r>
              <a:rPr b="1" spc="-25" dirty="0" smtClean="0">
                <a:latin typeface="Trebuchet MS"/>
                <a:cs typeface="Trebuchet MS"/>
              </a:rPr>
              <a:t>.</a:t>
            </a:r>
            <a:r>
              <a:rPr b="1" spc="-145" dirty="0" smtClean="0">
                <a:latin typeface="Trebuchet MS"/>
                <a:cs typeface="Trebuchet MS"/>
              </a:rPr>
              <a:t> </a:t>
            </a:r>
            <a:r>
              <a:rPr b="1" spc="-35" dirty="0">
                <a:latin typeface="Trebuchet MS"/>
                <a:cs typeface="Trebuchet MS"/>
              </a:rPr>
              <a:t>руб</a:t>
            </a:r>
            <a:r>
              <a:rPr b="1" spc="-35" dirty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endParaRPr dirty="0">
              <a:latin typeface="Trebuchet MS"/>
              <a:cs typeface="Trebuchet MS"/>
            </a:endParaRPr>
          </a:p>
        </p:txBody>
      </p:sp>
      <p:graphicFrame>
        <p:nvGraphicFramePr>
          <p:cNvPr id="40" name="object 22"/>
          <p:cNvGraphicFramePr>
            <a:graphicFrameLocks noGrp="1"/>
          </p:cNvGraphicFramePr>
          <p:nvPr/>
        </p:nvGraphicFramePr>
        <p:xfrm>
          <a:off x="438150" y="6902450"/>
          <a:ext cx="6858000" cy="3270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758"/>
                <a:gridCol w="1577838"/>
                <a:gridCol w="1049820"/>
                <a:gridCol w="931792"/>
                <a:gridCol w="931792"/>
              </a:tblGrid>
              <a:tr h="679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14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14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бюджетные  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4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lang="ru-RU" sz="1400" b="1" spc="4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</a:t>
                      </a:r>
                      <a:r>
                        <a:rPr lang="ru-RU" sz="1400" b="1" spc="-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b="1" spc="-2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lang="ru-RU" sz="14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endParaRPr lang="ru-RU" sz="14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14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b="1" spc="-1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21 </a:t>
                      </a:r>
                    </a:p>
                    <a:p>
                      <a:pPr algn="ctr">
                        <a:lnSpc>
                          <a:spcPts val="880"/>
                        </a:lnSpc>
                      </a:pPr>
                      <a:endParaRPr lang="ru-RU" sz="14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4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802 003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801 001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99,9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400" b="1" dirty="0" smtClean="0">
                          <a:latin typeface="Century Gothic"/>
                          <a:cs typeface="Century Gothic"/>
                        </a:rPr>
                        <a:t>116,7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20817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083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Дотации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325 065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325 065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105,2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Субсидии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35 485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35 485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100 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164,4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Субвенции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350 978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349 976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99,7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106,3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Иные 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межбюджетные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трансферты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94 231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94 231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272,6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Возврат остатков прошлых лет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-3756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-3756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400" dirty="0" smtClean="0">
                          <a:latin typeface="Century Gothic"/>
                          <a:cs typeface="Century Gothic"/>
                        </a:rPr>
                        <a:t>-1793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object 27"/>
          <p:cNvSpPr/>
          <p:nvPr/>
        </p:nvSpPr>
        <p:spPr>
          <a:xfrm>
            <a:off x="438150" y="60642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5122" name="Picture 2" descr="B:\Users\SOB\Desktop\Бюджет для граждан\Фото для бюджета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882650"/>
            <a:ext cx="7086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197" name="object 23"/>
          <p:cNvGraphicFramePr>
            <a:graphicFrameLocks noGrp="1"/>
          </p:cNvGraphicFramePr>
          <p:nvPr/>
        </p:nvGraphicFramePr>
        <p:xfrm>
          <a:off x="514350" y="2330450"/>
          <a:ext cx="7010401" cy="276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914400"/>
                <a:gridCol w="914400"/>
                <a:gridCol w="838200"/>
                <a:gridCol w="685800"/>
                <a:gridCol w="609600"/>
                <a:gridCol w="609600"/>
                <a:gridCol w="609601"/>
              </a:tblGrid>
              <a:tr h="19644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82563" marR="205104" indent="0" algn="ctr">
                        <a:lnSpc>
                          <a:spcPts val="800"/>
                        </a:lnSpc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о бюджете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975" marR="46990" algn="ctr">
                        <a:lnSpc>
                          <a:spcPts val="800"/>
                        </a:lnSpc>
                      </a:pP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очнен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0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74663" indent="-474663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Изменение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основных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характеристик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4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447040" marR="107314" indent="-332740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07314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</a:t>
                      </a:r>
                      <a:r>
                        <a:rPr sz="1000" b="1" spc="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b="1" spc="-1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окончательной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редакции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91770" marR="177800" indent="-9525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77800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sz="1000" b="1" spc="-1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Уточненная</a:t>
                      </a:r>
                      <a:r>
                        <a:rPr sz="1000" b="1" spc="-10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бюджетная</a:t>
                      </a:r>
                      <a:r>
                        <a:rPr sz="10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.12.20</a:t>
                      </a: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.20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158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6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r>
                        <a:rPr sz="1200" b="1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2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1 036 690,4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1 136 330,1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+99 639,7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109,6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Налоговые 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неналоговые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312 752,0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334 326,7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+21 574,5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106,9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Безвозмездные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поступления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723 938,2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802 003,4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+78 065,2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110,8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Расходы</a:t>
                      </a:r>
                      <a:r>
                        <a:rPr sz="1200" b="1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2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1 036 690,4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1 132 411,1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1 1132 411,1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+95 720,7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109,2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+95 720,7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b="1" dirty="0" smtClean="0">
                          <a:latin typeface="Century Gothic"/>
                          <a:cs typeface="Century Gothic"/>
                        </a:rPr>
                        <a:t>109,2</a:t>
                      </a:r>
                      <a:endParaRPr sz="105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Дефицит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(-), 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профицит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(+)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50" dirty="0" smtClean="0">
                          <a:latin typeface="Century Gothic"/>
                          <a:cs typeface="Century Gothic"/>
                        </a:rPr>
                        <a:t>+3 919,0</a:t>
                      </a:r>
                      <a:endParaRPr sz="1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8" name="object 33"/>
          <p:cNvSpPr txBox="1"/>
          <p:nvPr/>
        </p:nvSpPr>
        <p:spPr>
          <a:xfrm>
            <a:off x="438150" y="1339850"/>
            <a:ext cx="67818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b="1" spc="-20" dirty="0">
                <a:latin typeface="Trebuchet MS"/>
                <a:cs typeface="Trebuchet MS"/>
              </a:rPr>
              <a:t>Изменение </a:t>
            </a:r>
            <a:r>
              <a:rPr b="1" spc="-5">
                <a:latin typeface="Trebuchet MS"/>
                <a:cs typeface="Trebuchet MS"/>
              </a:rPr>
              <a:t>основных </a:t>
            </a:r>
            <a:r>
              <a:rPr b="1" spc="-10" smtClean="0">
                <a:latin typeface="Trebuchet MS"/>
                <a:cs typeface="Trebuchet MS"/>
              </a:rPr>
              <a:t>характеристик </a:t>
            </a:r>
            <a:r>
              <a:rPr lang="ru-RU" b="1" spc="-15" dirty="0" smtClean="0">
                <a:latin typeface="Trebuchet MS"/>
                <a:cs typeface="Trebuchet MS"/>
              </a:rPr>
              <a:t>местного</a:t>
            </a:r>
            <a:r>
              <a:rPr b="1" spc="-15" dirty="0" smtClean="0">
                <a:latin typeface="Trebuchet MS"/>
                <a:cs typeface="Trebuchet MS"/>
              </a:rPr>
              <a:t> </a:t>
            </a:r>
            <a:r>
              <a:rPr b="1" spc="5">
                <a:latin typeface="Trebuchet MS"/>
                <a:cs typeface="Trebuchet MS"/>
              </a:rPr>
              <a:t>бюджета</a:t>
            </a:r>
            <a:r>
              <a:rPr b="1" spc="-180">
                <a:latin typeface="Trebuchet MS"/>
                <a:cs typeface="Trebuchet MS"/>
              </a:rPr>
              <a:t> </a:t>
            </a:r>
            <a:endParaRPr lang="en-US" b="1" spc="-18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endParaRPr lang="en-US" b="1" spc="-18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r>
              <a:rPr b="1" spc="-15" smtClean="0">
                <a:latin typeface="Trebuchet MS"/>
                <a:cs typeface="Trebuchet MS"/>
              </a:rPr>
              <a:t>относительно  </a:t>
            </a:r>
            <a:r>
              <a:rPr b="1" spc="-15" dirty="0">
                <a:latin typeface="Trebuchet MS"/>
                <a:cs typeface="Trebuchet MS"/>
              </a:rPr>
              <a:t>первоначально </a:t>
            </a:r>
            <a:r>
              <a:rPr b="1" spc="-5" dirty="0">
                <a:latin typeface="Trebuchet MS"/>
                <a:cs typeface="Trebuchet MS"/>
              </a:rPr>
              <a:t>утвержденных</a:t>
            </a:r>
            <a:r>
              <a:rPr b="1" spc="-15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показателей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99" name="object 38"/>
          <p:cNvSpPr txBox="1"/>
          <p:nvPr/>
        </p:nvSpPr>
        <p:spPr>
          <a:xfrm>
            <a:off x="6610350" y="19494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latin typeface="Trebuchet MS"/>
                <a:cs typeface="Trebuchet MS"/>
              </a:rPr>
              <a:t>.</a:t>
            </a:r>
            <a:r>
              <a:rPr sz="1000" b="1" spc="-145" dirty="0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6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6445250"/>
            <a:ext cx="6553200" cy="246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06" name="object 102"/>
          <p:cNvSpPr txBox="1"/>
          <p:nvPr/>
        </p:nvSpPr>
        <p:spPr>
          <a:xfrm>
            <a:off x="819150" y="958850"/>
            <a:ext cx="6477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dirty="0">
                <a:latin typeface="Trebuchet MS"/>
                <a:cs typeface="Trebuchet MS"/>
              </a:rPr>
              <a:t>Структура </a:t>
            </a:r>
            <a:r>
              <a:rPr sz="1600" b="1" err="1">
                <a:latin typeface="Trebuchet MS"/>
                <a:cs typeface="Trebuchet MS"/>
              </a:rPr>
              <a:t>доходов</a:t>
            </a:r>
            <a:r>
              <a:rPr sz="1600" b="1">
                <a:latin typeface="Trebuchet MS"/>
                <a:cs typeface="Trebuchet MS"/>
              </a:rPr>
              <a:t> </a:t>
            </a:r>
            <a:r>
              <a:rPr sz="1600" b="1" spc="5" smtClean="0">
                <a:latin typeface="Trebuchet MS"/>
                <a:cs typeface="Trebuchet MS"/>
              </a:rPr>
              <a:t>бюджета</a:t>
            </a:r>
            <a:r>
              <a:rPr lang="en-US" sz="1600" b="1" spc="5" dirty="0" smtClean="0">
                <a:latin typeface="Trebuchet MS"/>
                <a:cs typeface="Trebuchet MS"/>
              </a:rPr>
              <a:t> </a:t>
            </a:r>
            <a:r>
              <a:rPr lang="ru-RU" sz="1600" b="1" spc="5" dirty="0" smtClean="0">
                <a:latin typeface="Trebuchet MS"/>
                <a:cs typeface="Trebuchet MS"/>
              </a:rPr>
              <a:t>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" name="Группа 87"/>
          <p:cNvGrpSpPr/>
          <p:nvPr/>
        </p:nvGrpSpPr>
        <p:grpSpPr>
          <a:xfrm>
            <a:off x="285750" y="2101850"/>
            <a:ext cx="6961360" cy="4419600"/>
            <a:chOff x="-12495" y="6433127"/>
            <a:chExt cx="7560187" cy="4319154"/>
          </a:xfrm>
        </p:grpSpPr>
        <p:grpSp>
          <p:nvGrpSpPr>
            <p:cNvPr id="4" name="Группа 86"/>
            <p:cNvGrpSpPr/>
            <p:nvPr/>
          </p:nvGrpSpPr>
          <p:grpSpPr>
            <a:xfrm>
              <a:off x="-12495" y="6879936"/>
              <a:ext cx="7560187" cy="3872345"/>
              <a:chOff x="-12495" y="6879936"/>
              <a:chExt cx="7560187" cy="3872345"/>
            </a:xfrm>
          </p:grpSpPr>
          <p:graphicFrame>
            <p:nvGraphicFramePr>
              <p:cNvPr id="207" name="Диаграмма 206"/>
              <p:cNvGraphicFramePr/>
              <p:nvPr/>
            </p:nvGraphicFramePr>
            <p:xfrm>
              <a:off x="4042492" y="6879936"/>
              <a:ext cx="3505200" cy="38723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208" name="Диаграмма 207"/>
              <p:cNvGraphicFramePr/>
              <p:nvPr/>
            </p:nvGraphicFramePr>
            <p:xfrm>
              <a:off x="-12495" y="6879936"/>
              <a:ext cx="3505200" cy="37978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5" name="Группа 242"/>
            <p:cNvGrpSpPr/>
            <p:nvPr/>
          </p:nvGrpSpPr>
          <p:grpSpPr>
            <a:xfrm>
              <a:off x="2221886" y="6433127"/>
              <a:ext cx="2565400" cy="2250539"/>
              <a:chOff x="2096245" y="5899727"/>
              <a:chExt cx="2565400" cy="2250539"/>
            </a:xfrm>
          </p:grpSpPr>
          <p:grpSp>
            <p:nvGrpSpPr>
              <p:cNvPr id="6" name="Группа 193"/>
              <p:cNvGrpSpPr/>
              <p:nvPr/>
            </p:nvGrpSpPr>
            <p:grpSpPr>
              <a:xfrm>
                <a:off x="2178999" y="7091218"/>
                <a:ext cx="2399892" cy="165430"/>
                <a:chOff x="2350829" y="3725527"/>
                <a:chExt cx="2399892" cy="165430"/>
              </a:xfrm>
            </p:grpSpPr>
            <p:sp>
              <p:nvSpPr>
                <p:cNvPr id="227" name="object 53"/>
                <p:cNvSpPr/>
                <p:nvPr/>
              </p:nvSpPr>
              <p:spPr>
                <a:xfrm>
                  <a:off x="2350829" y="3725527"/>
                  <a:ext cx="960735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8" name="object 60"/>
                <p:cNvSpPr/>
                <p:nvPr/>
              </p:nvSpPr>
              <p:spPr>
                <a:xfrm>
                  <a:off x="3261133" y="3725527"/>
                  <a:ext cx="1489588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9" name="object 61"/>
                <p:cNvSpPr txBox="1"/>
                <p:nvPr/>
              </p:nvSpPr>
              <p:spPr>
                <a:xfrm>
                  <a:off x="2516340" y="3725527"/>
                  <a:ext cx="2090174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 </a:t>
                  </a:r>
                  <a:r>
                    <a:rPr sz="11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доходы физических лиц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7" name="Группа 194"/>
              <p:cNvGrpSpPr/>
              <p:nvPr/>
            </p:nvGrpSpPr>
            <p:grpSpPr>
              <a:xfrm>
                <a:off x="2427264" y="7389091"/>
                <a:ext cx="1903362" cy="165430"/>
                <a:chOff x="2599094" y="4023400"/>
                <a:chExt cx="1903362" cy="165430"/>
              </a:xfrm>
            </p:grpSpPr>
            <p:sp>
              <p:nvSpPr>
                <p:cNvPr id="224" name="object 47"/>
                <p:cNvSpPr/>
                <p:nvPr/>
              </p:nvSpPr>
              <p:spPr>
                <a:xfrm>
                  <a:off x="2599094" y="4023400"/>
                  <a:ext cx="712469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5" name="object 54"/>
                <p:cNvSpPr/>
                <p:nvPr/>
              </p:nvSpPr>
              <p:spPr>
                <a:xfrm>
                  <a:off x="3261133" y="4023400"/>
                  <a:ext cx="124132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6" name="object 62"/>
                <p:cNvSpPr txBox="1"/>
                <p:nvPr/>
              </p:nvSpPr>
              <p:spPr>
                <a:xfrm>
                  <a:off x="2847359" y="4023400"/>
                  <a:ext cx="1451611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2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Акцизы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8" name="Группа 195"/>
              <p:cNvGrpSpPr/>
              <p:nvPr/>
            </p:nvGrpSpPr>
            <p:grpSpPr>
              <a:xfrm>
                <a:off x="2427264" y="7984836"/>
                <a:ext cx="1986117" cy="165430"/>
                <a:chOff x="2599094" y="4619145"/>
                <a:chExt cx="1986117" cy="165430"/>
              </a:xfrm>
            </p:grpSpPr>
            <p:sp>
              <p:nvSpPr>
                <p:cNvPr id="221" name="object 48"/>
                <p:cNvSpPr/>
                <p:nvPr/>
              </p:nvSpPr>
              <p:spPr>
                <a:xfrm>
                  <a:off x="2599094" y="4619145"/>
                  <a:ext cx="795225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2" name="object 55"/>
                <p:cNvSpPr/>
                <p:nvPr/>
              </p:nvSpPr>
              <p:spPr>
                <a:xfrm>
                  <a:off x="3343888" y="4619145"/>
                  <a:ext cx="1241323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3" name="object 64"/>
                <p:cNvSpPr txBox="1"/>
                <p:nvPr/>
              </p:nvSpPr>
              <p:spPr>
                <a:xfrm>
                  <a:off x="2681849" y="4619145"/>
                  <a:ext cx="1828800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1100" spc="2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-85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35" dirty="0" err="1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совокупныйдоход</a:t>
                  </a:r>
                  <a:r>
                    <a:rPr lang="ru-RU" sz="1100" spc="3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9" name="Группа 199"/>
              <p:cNvGrpSpPr/>
              <p:nvPr/>
            </p:nvGrpSpPr>
            <p:grpSpPr>
              <a:xfrm>
                <a:off x="2096245" y="6793345"/>
                <a:ext cx="2565400" cy="165430"/>
                <a:chOff x="2268075" y="3427654"/>
                <a:chExt cx="2565400" cy="165430"/>
              </a:xfrm>
            </p:grpSpPr>
            <p:sp>
              <p:nvSpPr>
                <p:cNvPr id="218" name="object 49"/>
                <p:cNvSpPr/>
                <p:nvPr/>
              </p:nvSpPr>
              <p:spPr>
                <a:xfrm>
                  <a:off x="2268075" y="3427654"/>
                  <a:ext cx="960734" cy="14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9" name="object 56"/>
                <p:cNvSpPr/>
                <p:nvPr/>
              </p:nvSpPr>
              <p:spPr>
                <a:xfrm>
                  <a:off x="3178378" y="3427654"/>
                  <a:ext cx="1655097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0" name="object 65"/>
                <p:cNvSpPr txBox="1"/>
                <p:nvPr/>
              </p:nvSpPr>
              <p:spPr>
                <a:xfrm>
                  <a:off x="2350830" y="3427654"/>
                  <a:ext cx="2399890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11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имущество физических лиц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0" name="Группа 200"/>
              <p:cNvGrpSpPr/>
              <p:nvPr/>
            </p:nvGrpSpPr>
            <p:grpSpPr>
              <a:xfrm>
                <a:off x="2427264" y="7686964"/>
                <a:ext cx="1986117" cy="165430"/>
                <a:chOff x="2599094" y="4321273"/>
                <a:chExt cx="1986117" cy="165430"/>
              </a:xfrm>
            </p:grpSpPr>
            <p:sp>
              <p:nvSpPr>
                <p:cNvPr id="215" name="object 50"/>
                <p:cNvSpPr/>
                <p:nvPr/>
              </p:nvSpPr>
              <p:spPr>
                <a:xfrm>
                  <a:off x="2599094" y="4321273"/>
                  <a:ext cx="795224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6" name="object 57"/>
                <p:cNvSpPr/>
                <p:nvPr/>
              </p:nvSpPr>
              <p:spPr>
                <a:xfrm>
                  <a:off x="3343888" y="4321273"/>
                  <a:ext cx="124132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7" name="object 66"/>
                <p:cNvSpPr txBox="1"/>
                <p:nvPr/>
              </p:nvSpPr>
              <p:spPr>
                <a:xfrm>
                  <a:off x="3095623" y="4321273"/>
                  <a:ext cx="1057199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Госпошлина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1" name="Группа 200"/>
              <p:cNvGrpSpPr/>
              <p:nvPr/>
            </p:nvGrpSpPr>
            <p:grpSpPr>
              <a:xfrm>
                <a:off x="2096245" y="6569940"/>
                <a:ext cx="2565400" cy="165431"/>
                <a:chOff x="2268075" y="3028290"/>
                <a:chExt cx="2565400" cy="165431"/>
              </a:xfrm>
            </p:grpSpPr>
            <p:sp>
              <p:nvSpPr>
                <p:cNvPr id="231" name="object 50"/>
                <p:cNvSpPr/>
                <p:nvPr/>
              </p:nvSpPr>
              <p:spPr>
                <a:xfrm>
                  <a:off x="2268075" y="3028290"/>
                  <a:ext cx="96073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2" name="object 57"/>
                <p:cNvSpPr/>
                <p:nvPr/>
              </p:nvSpPr>
              <p:spPr>
                <a:xfrm>
                  <a:off x="3178378" y="3028291"/>
                  <a:ext cx="1655097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3" name="object 66"/>
                <p:cNvSpPr txBox="1"/>
                <p:nvPr/>
              </p:nvSpPr>
              <p:spPr>
                <a:xfrm>
                  <a:off x="2516340" y="3028291"/>
                  <a:ext cx="1981202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Земельный налог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" name="Группа 200"/>
              <p:cNvGrpSpPr/>
              <p:nvPr/>
            </p:nvGrpSpPr>
            <p:grpSpPr>
              <a:xfrm>
                <a:off x="2096245" y="6272068"/>
                <a:ext cx="2565400" cy="165430"/>
                <a:chOff x="2268075" y="2561218"/>
                <a:chExt cx="2565400" cy="165430"/>
              </a:xfrm>
            </p:grpSpPr>
            <p:sp>
              <p:nvSpPr>
                <p:cNvPr id="235" name="object 50"/>
                <p:cNvSpPr/>
                <p:nvPr/>
              </p:nvSpPr>
              <p:spPr>
                <a:xfrm>
                  <a:off x="2268075" y="2561218"/>
                  <a:ext cx="1126242" cy="14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6" name="object 57"/>
                <p:cNvSpPr/>
                <p:nvPr/>
              </p:nvSpPr>
              <p:spPr>
                <a:xfrm>
                  <a:off x="3343888" y="2561219"/>
                  <a:ext cx="1489587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7" name="object 66"/>
                <p:cNvSpPr txBox="1"/>
                <p:nvPr/>
              </p:nvSpPr>
              <p:spPr>
                <a:xfrm>
                  <a:off x="2681849" y="2561218"/>
                  <a:ext cx="1769453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Неналоговые доходы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" name="Группа 200"/>
              <p:cNvGrpSpPr/>
              <p:nvPr/>
            </p:nvGrpSpPr>
            <p:grpSpPr>
              <a:xfrm>
                <a:off x="2261754" y="5899727"/>
                <a:ext cx="2234380" cy="165430"/>
                <a:chOff x="2433584" y="2016067"/>
                <a:chExt cx="2234380" cy="165430"/>
              </a:xfrm>
            </p:grpSpPr>
            <p:sp>
              <p:nvSpPr>
                <p:cNvPr id="240" name="object 50"/>
                <p:cNvSpPr/>
                <p:nvPr/>
              </p:nvSpPr>
              <p:spPr>
                <a:xfrm>
                  <a:off x="2433584" y="2016067"/>
                  <a:ext cx="877980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1" name="object 57"/>
                <p:cNvSpPr/>
                <p:nvPr/>
              </p:nvSpPr>
              <p:spPr>
                <a:xfrm>
                  <a:off x="3261132" y="2016067"/>
                  <a:ext cx="1406832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2" name="object 66"/>
                <p:cNvSpPr txBox="1"/>
                <p:nvPr/>
              </p:nvSpPr>
              <p:spPr>
                <a:xfrm>
                  <a:off x="2433584" y="2016068"/>
                  <a:ext cx="2068871" cy="16542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Безвозмездные поступления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</p:grpSp>
      </p:grpSp>
      <p:grpSp>
        <p:nvGrpSpPr>
          <p:cNvPr id="21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7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:\Users\SOB\Desktop\Бюджет для граждан\Фото\budg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950" y="6750050"/>
            <a:ext cx="4762501" cy="3176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90550" y="1189563"/>
          <a:ext cx="6623995" cy="5213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2280"/>
                <a:gridCol w="792343"/>
                <a:gridCol w="792343"/>
                <a:gridCol w="792343"/>
                <a:gridCol w="792343"/>
                <a:gridCol w="792343"/>
              </a:tblGrid>
              <a:tr h="351396">
                <a:tc rowSpan="2">
                  <a:txBody>
                    <a:bodyPr/>
                    <a:lstStyle/>
                    <a:p>
                      <a:pPr marL="865188" indent="-865188" algn="ctr">
                        <a:lnSpc>
                          <a:spcPct val="100000"/>
                        </a:lnSpc>
                      </a:pPr>
                      <a:r>
                        <a:rPr sz="1000" b="1" spc="-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Бюджет</a:t>
                      </a:r>
                    </a:p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20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22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Факт январь - декабрь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Отклонение , </a:t>
                      </a:r>
                      <a:r>
                        <a:rPr sz="1000" b="1" spc="4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351396">
                <a:tc vMerge="1">
                  <a:txBody>
                    <a:bodyPr/>
                    <a:lstStyle/>
                    <a:p>
                      <a:pPr marL="866140">
                        <a:lnSpc>
                          <a:spcPct val="10000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313" marR="68580" indent="-11113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2022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1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бюджету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1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1 136 330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1 135 164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983566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99,9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115,4</a:t>
                      </a:r>
                      <a:endParaRPr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spc="8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000" spc="-10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том </a:t>
                      </a:r>
                      <a:r>
                        <a:rPr sz="1000" spc="-3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числе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128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Налоговые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000" b="1" spc="-15" dirty="0" err="1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неналоговые</a:t>
                      </a:r>
                      <a:r>
                        <a:rPr sz="1000" b="1" spc="-14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334 327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334 162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297355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99,9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0" indent="-3079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112,4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 </a:t>
                      </a:r>
                      <a:r>
                        <a:rPr lang="ru-RU" sz="1000" spc="-7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  </a:t>
                      </a: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 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физических</a:t>
                      </a:r>
                      <a:r>
                        <a:rPr lang="ru-RU" sz="1000" spc="-8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лиц</a:t>
                      </a:r>
                      <a:endParaRPr lang="ru-RU" sz="10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186 579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186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521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179363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105,7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Акцизы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84 299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84 299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68447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123,2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Налог, взимаемый в связи с применением упрощенной системы налогообложения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17918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17 836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13475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132,4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Единый налог</a:t>
                      </a:r>
                      <a:r>
                        <a:rPr lang="ru-RU" sz="1000" spc="-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на вмененный доход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940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5,53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100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Единый сельскохозяйственный налог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1299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19,9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 на патент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505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1 500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2078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72,2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3402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н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а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имущество физических лиц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2 765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2 763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2189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9"/>
                        </a:spcBef>
                        <a:tabLst/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126,2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6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Земельный налог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4 791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4 785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5905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81,0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201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Госпошлина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3 267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3 265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2595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125,8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Арендная плата за земельные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участки</a:t>
                      </a:r>
                      <a:endParaRPr lang="ru-RU" sz="1000" spc="-25" dirty="0" smtClean="0">
                        <a:solidFill>
                          <a:srgbClr val="231F2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6 064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6 063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5887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103,0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Доход от сдачи в аренду имущества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3 720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3718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4382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84,9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Платежи при пользовании природными ресурсами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 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платных услуг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120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119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631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18,9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продажи активов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6136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6 134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2608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235,2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Штрафные санкции, возмещение ущерба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12 485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12 484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3702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337,2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Иные доходы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4 365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4 362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3848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113,3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spc="1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Безвозмездные</a:t>
                      </a:r>
                      <a:r>
                        <a:rPr lang="ru-RU" sz="1000" b="1" spc="-8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поступления</a:t>
                      </a:r>
                      <a:endParaRPr lang="ru-RU"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802 003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801 002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686211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99,9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0" indent="-3492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116,7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428750" y="501650"/>
            <a:ext cx="5029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  <a:tabLst>
                <a:tab pos="542290" algn="l"/>
              </a:tabLst>
            </a:pPr>
            <a:r>
              <a:rPr sz="1600" b="1" spc="-5" smtClean="0">
                <a:solidFill>
                  <a:srgbClr val="FFFFFF"/>
                </a:solidFill>
                <a:latin typeface="Trebuchet MS"/>
                <a:cs typeface="Trebuchet MS"/>
              </a:rPr>
              <a:t>ЫЕ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ПАРАМЕТРЫ</a:t>
            </a:r>
            <a:r>
              <a:rPr sz="16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600" dirty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30" smtClean="0">
                <a:latin typeface="Trebuchet MS"/>
                <a:cs typeface="Trebuchet MS"/>
              </a:rPr>
              <a:t>Исполнение</a:t>
            </a:r>
            <a:r>
              <a:rPr sz="1600" b="1" spc="-15" smtClean="0">
                <a:latin typeface="Trebuchet MS"/>
                <a:cs typeface="Trebuchet MS"/>
              </a:rPr>
              <a:t> </a:t>
            </a:r>
            <a:r>
              <a:rPr sz="1600" b="1" spc="5" smtClean="0">
                <a:latin typeface="Trebuchet MS"/>
                <a:cs typeface="Trebuchet MS"/>
              </a:rPr>
              <a:t>бюджета </a:t>
            </a:r>
            <a:r>
              <a:rPr sz="1600" b="1" spc="-15" dirty="0" err="1">
                <a:latin typeface="Trebuchet MS"/>
                <a:cs typeface="Trebuchet MS"/>
              </a:rPr>
              <a:t>по</a:t>
            </a:r>
            <a:r>
              <a:rPr sz="1600" b="1" spc="-225" dirty="0">
                <a:latin typeface="Trebuchet MS"/>
                <a:cs typeface="Trebuchet MS"/>
              </a:rPr>
              <a:t> </a:t>
            </a:r>
            <a:r>
              <a:rPr lang="en-US" sz="1600" b="1" spc="-225" dirty="0" smtClean="0">
                <a:latin typeface="Trebuchet MS"/>
                <a:cs typeface="Trebuchet MS"/>
              </a:rPr>
              <a:t> </a:t>
            </a:r>
            <a:r>
              <a:rPr sz="1600" b="1" spc="5" dirty="0" err="1" smtClean="0">
                <a:latin typeface="Trebuchet MS"/>
                <a:cs typeface="Trebuchet MS"/>
              </a:rPr>
              <a:t>доходам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62419" y="925436"/>
            <a:ext cx="6861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0550" y="6521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3299" y="6860499"/>
            <a:ext cx="3175635" cy="35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С 1 января 2020 года в бюджет Шалинского городского округа  зачисляется  от  налога  на доходы физических лиц:</a:t>
            </a:r>
          </a:p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- 15% (в соответствии с Бюджетным  кодексом Российской Федерации);</a:t>
            </a:r>
          </a:p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-  1% (в соответствии с законом Свердловской  области от 12 октября 2015 года № 99 – ОЗ «О внесении  изменений в закон Свердловской области «Об установлении единых нормативов отчислений в бюджеты муниципальных образований, расположенных на территории Свердловской области, от налога на доходы физических лиц, подлежащего зачислению в областной бюджет»). В структуре налоговых и неналоговых доходов более 60,5 % составляет  поступление налога на доходы физических лиц. </a:t>
            </a:r>
          </a:p>
          <a:p>
            <a:pPr algn="just"/>
            <a:r>
              <a:rPr lang="ru-RU" sz="1050" dirty="0" smtClean="0"/>
              <a:t>   </a:t>
            </a:r>
          </a:p>
          <a:p>
            <a:pPr algn="just"/>
            <a:r>
              <a:rPr lang="ru-RU" sz="1050" dirty="0" smtClean="0"/>
              <a:t>    </a:t>
            </a:r>
          </a:p>
          <a:p>
            <a:pPr algn="just"/>
            <a:r>
              <a:rPr lang="ru-RU" sz="1050" dirty="0" smtClean="0"/>
              <a:t> </a:t>
            </a:r>
          </a:p>
          <a:p>
            <a:pPr algn="just"/>
            <a:r>
              <a:rPr lang="ru-RU" sz="1050" dirty="0" smtClean="0"/>
              <a:t>       </a:t>
            </a:r>
            <a:endParaRPr sz="105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9300" y="6860499"/>
            <a:ext cx="3175635" cy="1056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</a:pPr>
            <a:r>
              <a:rPr lang="ru-RU" sz="1100" dirty="0" smtClean="0">
                <a:solidFill>
                  <a:srgbClr val="231F20"/>
                </a:solidFill>
                <a:latin typeface="Century Gothic"/>
                <a:cs typeface="Century Gothic"/>
              </a:rPr>
              <a:t>В соответствии с законом Свердловской области от 26.12.2011г. № 128-ОЗ в бюджет Шалинского городского округа зачисляется 30% от налога, взимаемого в связи с применением упрощённой системы налогообложения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6964" y="6877037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5036" y="0"/>
                </a:moveTo>
                <a:lnTo>
                  <a:pt x="8305" y="0"/>
                </a:lnTo>
                <a:lnTo>
                  <a:pt x="0" y="8305"/>
                </a:lnTo>
                <a:lnTo>
                  <a:pt x="0" y="15036"/>
                </a:lnTo>
                <a:lnTo>
                  <a:pt x="29895" y="44932"/>
                </a:lnTo>
                <a:lnTo>
                  <a:pt x="0" y="74828"/>
                </a:lnTo>
                <a:lnTo>
                  <a:pt x="0" y="81572"/>
                </a:lnTo>
                <a:lnTo>
                  <a:pt x="8305" y="89877"/>
                </a:lnTo>
                <a:lnTo>
                  <a:pt x="15036" y="89877"/>
                </a:lnTo>
                <a:lnTo>
                  <a:pt x="54140" y="50774"/>
                </a:lnTo>
                <a:lnTo>
                  <a:pt x="55168" y="47828"/>
                </a:lnTo>
                <a:lnTo>
                  <a:pt x="55016" y="44932"/>
                </a:lnTo>
                <a:lnTo>
                  <a:pt x="55168" y="42049"/>
                </a:lnTo>
                <a:lnTo>
                  <a:pt x="54140" y="39103"/>
                </a:lnTo>
                <a:lnTo>
                  <a:pt x="150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2958" y="6877037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5036" y="0"/>
                </a:moveTo>
                <a:lnTo>
                  <a:pt x="8305" y="0"/>
                </a:lnTo>
                <a:lnTo>
                  <a:pt x="0" y="8305"/>
                </a:lnTo>
                <a:lnTo>
                  <a:pt x="0" y="15036"/>
                </a:lnTo>
                <a:lnTo>
                  <a:pt x="29895" y="44932"/>
                </a:lnTo>
                <a:lnTo>
                  <a:pt x="0" y="74828"/>
                </a:lnTo>
                <a:lnTo>
                  <a:pt x="0" y="81572"/>
                </a:lnTo>
                <a:lnTo>
                  <a:pt x="8305" y="89877"/>
                </a:lnTo>
                <a:lnTo>
                  <a:pt x="15036" y="89877"/>
                </a:lnTo>
                <a:lnTo>
                  <a:pt x="54140" y="50774"/>
                </a:lnTo>
                <a:lnTo>
                  <a:pt x="55168" y="47828"/>
                </a:lnTo>
                <a:lnTo>
                  <a:pt x="55016" y="44932"/>
                </a:lnTo>
                <a:lnTo>
                  <a:pt x="55168" y="42049"/>
                </a:lnTo>
                <a:lnTo>
                  <a:pt x="54140" y="39103"/>
                </a:lnTo>
                <a:lnTo>
                  <a:pt x="15036" y="0"/>
                </a:lnTo>
                <a:close/>
              </a:path>
            </a:pathLst>
          </a:custGeom>
          <a:solidFill>
            <a:srgbClr val="EED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1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8194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7969250"/>
            <a:ext cx="2971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10668</TotalTime>
  <Words>4160</Words>
  <Application>Microsoft Office PowerPoint</Application>
  <PresentationFormat>Произвольный</PresentationFormat>
  <Paragraphs>1320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lmi</dc:creator>
  <cp:lastModifiedBy>SOB</cp:lastModifiedBy>
  <cp:revision>1254</cp:revision>
  <dcterms:created xsi:type="dcterms:W3CDTF">2016-08-30T03:47:38Z</dcterms:created>
  <dcterms:modified xsi:type="dcterms:W3CDTF">2023-06-30T05:05:43Z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2016-05-05T00:00:00Z</vt:filetime>
  </property>
  <property fmtid="{D5CDD505-2E9C-101B-9397-08002B2CF9AE}" pid="3" name="Creator">
    <vt:lpwstr>Adobe InDesign CS4 (6.0)</vt:lpwstr>
  </property>
  <property fmtid="{D5CDD505-2E9C-101B-9397-08002B2CF9AE}" pid="4" name="LastSaved">
    <vt:filetime>2016-08-30T00:00:00Z</vt:filetime>
  </property>
</Properties>
</file>